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301" r:id="rId2"/>
    <p:sldId id="265" r:id="rId3"/>
    <p:sldId id="472" r:id="rId4"/>
    <p:sldId id="522" r:id="rId5"/>
    <p:sldId id="523" r:id="rId6"/>
    <p:sldId id="449" r:id="rId7"/>
    <p:sldId id="501" r:id="rId8"/>
    <p:sldId id="503" r:id="rId9"/>
    <p:sldId id="502" r:id="rId10"/>
    <p:sldId id="483" r:id="rId11"/>
    <p:sldId id="507" r:id="rId12"/>
    <p:sldId id="504" r:id="rId13"/>
    <p:sldId id="484" r:id="rId14"/>
    <p:sldId id="505" r:id="rId15"/>
    <p:sldId id="506" r:id="rId16"/>
    <p:sldId id="485" r:id="rId17"/>
    <p:sldId id="486" r:id="rId18"/>
    <p:sldId id="508" r:id="rId19"/>
    <p:sldId id="487" r:id="rId20"/>
    <p:sldId id="509" r:id="rId21"/>
    <p:sldId id="510" r:id="rId22"/>
    <p:sldId id="488" r:id="rId23"/>
    <p:sldId id="511" r:id="rId24"/>
    <p:sldId id="489" r:id="rId25"/>
    <p:sldId id="512" r:id="rId26"/>
    <p:sldId id="513" r:id="rId27"/>
    <p:sldId id="514" r:id="rId28"/>
    <p:sldId id="515" r:id="rId29"/>
    <p:sldId id="516" r:id="rId30"/>
    <p:sldId id="517" r:id="rId31"/>
    <p:sldId id="518" r:id="rId32"/>
    <p:sldId id="519" r:id="rId33"/>
    <p:sldId id="520" r:id="rId34"/>
    <p:sldId id="524" r:id="rId35"/>
    <p:sldId id="525" r:id="rId36"/>
    <p:sldId id="526" r:id="rId37"/>
    <p:sldId id="473" r:id="rId38"/>
    <p:sldId id="474" r:id="rId39"/>
    <p:sldId id="482" r:id="rId40"/>
    <p:sldId id="475" r:id="rId41"/>
    <p:sldId id="478" r:id="rId42"/>
    <p:sldId id="480" r:id="rId43"/>
    <p:sldId id="481" r:id="rId44"/>
  </p:sldIdLst>
  <p:sldSz cx="12192000" cy="6858000"/>
  <p:notesSz cx="6858000" cy="9144000"/>
  <p:embeddedFontLst>
    <p:embeddedFont>
      <p:font typeface="Cambria Math" panose="02040503050406030204" pitchFamily="18" charset="0"/>
      <p:regular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Lato Light" panose="020F0302020204030204" pitchFamily="34" charset="0"/>
      <p:regular r:id="rId51"/>
      <p:bold r:id="rId52"/>
      <p:italic r:id="rId53"/>
      <p:boldItalic r:id="rId54"/>
    </p:embeddedFont>
    <p:embeddedFont>
      <p:font typeface="Roboto Slab" pitchFamily="2" charset="0"/>
      <p:regular r:id="rId55"/>
      <p:bold r:id="rId56"/>
    </p:embeddedFont>
  </p:embeddedFontLst>
  <p:custDataLst>
    <p:tags r:id="rId5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048"/>
    <p:restoredTop sz="94726"/>
  </p:normalViewPr>
  <p:slideViewPr>
    <p:cSldViewPr snapToGrid="0">
      <p:cViewPr varScale="1">
        <p:scale>
          <a:sx n="53" d="100"/>
          <a:sy n="53" d="100"/>
        </p:scale>
        <p:origin x="192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741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AB817F6A-6C56-DD48-B072-5CFADA17B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>
            <a:extLst>
              <a:ext uri="{FF2B5EF4-FFF2-40B4-BE49-F238E27FC236}">
                <a16:creationId xmlns:a16="http://schemas.microsoft.com/office/drawing/2014/main" id="{006194B2-DBFC-D4CA-F591-F4F5007EA6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>
            <a:extLst>
              <a:ext uri="{FF2B5EF4-FFF2-40B4-BE49-F238E27FC236}">
                <a16:creationId xmlns:a16="http://schemas.microsoft.com/office/drawing/2014/main" id="{BA4BB6A6-9D05-F5D3-4E89-C2CBC5100F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373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056AA4C-BB88-5506-576F-904DAAC04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05EB7C9-64A2-9D6A-7BCE-FB8C7583CB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B0CCB09A-F49C-D939-32EE-E7071841BD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724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0128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E6B80EA-994F-C673-7291-5A857CCC6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173C5B4-B6E7-D2A0-3681-CA0CE3C8D0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0B6EB970-C2D5-6700-F815-74FD6CE60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4432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9113D69-0515-8EC4-0192-0AC316F17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D017534D-895B-FE2E-184C-45C694D510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62F21276-D57D-07CF-836A-C9CE7AD674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6140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2314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6930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F4084E82-E09C-7E64-8B09-6E995772E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DB195315-FA0D-C2D6-BC44-FFBA276CF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0151C30-5DFB-9DA7-C14F-719E61B2E9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5094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6687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E6D5698-FE17-C423-BB4A-AD8E69066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2630A2A-46C0-C70C-362B-09C0E1825B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C1F8C4E-FBEC-680A-0FC5-8B491E0CAD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983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115884B3-BD17-4E5F-11E1-2ED32BCB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1BE6ABE6-AD65-2F05-A610-97D59E8B30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B1A1D3A9-2F20-04B7-469D-220435D0CA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9775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3765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D2D6208C-F665-D2BF-DD32-78D4346C0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D079B3A0-396B-985D-0763-DFB90FFB94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53F3A2ED-7539-62A5-0453-C220E311FB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7602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0288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24BDDFA-CE32-1D94-2DB8-30599BBD3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5587281A-5BEC-F70B-2C1A-0C221F719B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024F08D-4AF8-2D4D-29F4-80AC14938F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8982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44216FD7-27B8-FBB5-1F7F-7CDCCA4C7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8922596-FA05-F3F1-6DA0-8AE1326A83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C076E05-7825-4D52-A51F-E7D857A900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0565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CE4DB41-EE4D-B8C3-6390-6EAC7E3A4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234FC202-A336-139E-707A-F983C8B37B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C7C3488-1CFE-0ED8-07F6-50C6C890E1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0974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B8BEA8C0-636A-40B0-4118-0100C13C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DF588AA7-4D4D-A55C-5F40-208F157347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E5E9ECD2-6392-0C15-9E39-83D941BA1B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5151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1F81EC4-BA62-5408-24BD-EA2B34F08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C83EAEC7-AF06-C86E-8ECC-48C719AB8C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03487BEA-8D75-79AB-8DB6-28858CFC88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77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687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A5107CE-6DCB-A66C-96A0-ECC933912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A20249FD-E3CD-6EB6-502F-767AB89BAF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F994745-ECD7-3355-5DC9-79239C9D5E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7545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D58F97D-60CB-C8FE-9C9B-82DB4D324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08114775-F561-365D-4121-1E188D1949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C89725B-C031-92A0-B621-B1A478D6FB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3533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0DE4C88-7ABF-5806-8073-8A5A91064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165D0FC5-6AAE-68B8-A04F-FFBD64D78C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17BA0CAA-6D94-0E0C-EEC6-4B8709C2EF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80964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2B49EB80-9293-ABC7-33D6-A608430C6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CCD7BF2E-2311-38E2-E89E-BF22E7ED38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12754FC5-9F10-AE33-94D6-31702985EA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8482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6873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2160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6164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3265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3395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D616E71-F8D1-4183-342D-434322394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1EB1A6F7-719A-7868-3A76-B2CF54FD96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A0441F9-211E-871E-FB1D-F0B0CEEADC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69244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85595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07501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3476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744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08C393-60E9-99E2-76CC-CD3225853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8F9C984-276F-C3D5-DCA1-6EE33C16B7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CB9512FD-CE54-C5E6-9C1C-8B631E6DAA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612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21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DF3B363-F52B-98C5-4326-D8DFEA4CA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F2C10C4-1871-521D-31B8-9B2AD84455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1C6C231-A7D2-19CE-10CB-D603133216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5934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32D129D-6FD7-5715-3CB8-C5964EF5D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088A1238-0748-0D6E-B8DC-9B55C77513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7A839FFA-6857-90AF-A3E4-6BA224B8F3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7686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421A187-E2F2-C34E-752E-3DB5CC727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15AD7B5C-68AC-C922-EE0B-5CA18E0C18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32751CE6-927C-1FCC-A315-248928E03C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3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40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0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1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8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90.png"/><Relationship Id="rId10" Type="http://schemas.openxmlformats.org/officeDocument/2006/relationships/image" Target="../media/image300.png"/><Relationship Id="rId4" Type="http://schemas.openxmlformats.org/officeDocument/2006/relationships/image" Target="../media/image50.png"/><Relationship Id="rId9" Type="http://schemas.openxmlformats.org/officeDocument/2006/relationships/image" Target="../media/image2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4.png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1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Regularization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Algorithm Main Steps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with random values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take one step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 at a time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Measure the local gradient of the cost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</m:ctrlPr>
                          </m:sSubPr>
                          <m:e>
                            <m:r>
                              <a:rPr lang="en-US" sz="2800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with direction of descent by the step size (</a:t>
                </a:r>
                <a:r>
                  <a:rPr lang="en-US" b="1" dirty="0">
                    <a:solidFill>
                      <a:schemeClr val="bg1">
                        <a:lumMod val="10000"/>
                      </a:schemeClr>
                    </a:solidFill>
                  </a:rPr>
                  <a:t>learning rate</a:t>
                </a:r>
                <a:r>
                  <a:rPr lang="en-US" dirty="0"/>
                  <a:t>)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Stop when converging - the update is too small (say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)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Stop when diverging - maximum iterations reached (</a:t>
                </a:r>
                <a:r>
                  <a:rPr lang="en-US" b="1" dirty="0" err="1">
                    <a:solidFill>
                      <a:schemeClr val="bg1">
                        <a:lumMod val="10000"/>
                      </a:schemeClr>
                    </a:solidFill>
                  </a:rPr>
                  <a:t>max_iter</a:t>
                </a:r>
                <a:r>
                  <a:rPr lang="en-US" dirty="0"/>
                  <a:t>)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5ABAA8-67A8-FC99-9398-23C35458FA9F}"/>
                  </a:ext>
                </a:extLst>
              </p:cNvPr>
              <p:cNvSpPr txBox="1"/>
              <p:nvPr/>
            </p:nvSpPr>
            <p:spPr>
              <a:xfrm>
                <a:off x="1040109" y="5656240"/>
                <a:ext cx="53922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𝑖</m:t>
                        </m:r>
                        <m:r>
                          <a:rPr lang="en-US" sz="28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+1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=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𝑖</m:t>
                        </m:r>
                      </m:sub>
                    </m:sSub>
                    <m:r>
                      <a:rPr lang="en-US" sz="2800" b="0" i="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−</m:t>
                    </m:r>
                    <m:r>
                      <a:rPr lang="en-US" sz="28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𝛼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</m:ctrlPr>
                          </m:sSubPr>
                          <m:e>
                            <m:r>
                              <a:rPr lang="en-US" sz="2800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</a:t>
                </a:r>
                <a:r>
                  <a:rPr lang="en-US" sz="24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: update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5ABAA8-67A8-FC99-9398-23C35458F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09" y="5656240"/>
                <a:ext cx="5392222" cy="523220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1BD3B4-0153-6BF6-1B84-D80EFAA49A9C}"/>
                  </a:ext>
                </a:extLst>
              </p:cNvPr>
              <p:cNvSpPr txBox="1"/>
              <p:nvPr/>
            </p:nvSpPr>
            <p:spPr>
              <a:xfrm>
                <a:off x="1040109" y="4575001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𝛼</m:t>
                    </m:r>
                  </m:oMath>
                </a14:m>
                <a:r>
                  <a:rPr lang="en-US" sz="2800" dirty="0"/>
                  <a:t> : </a:t>
                </a:r>
                <a:r>
                  <a:rPr lang="en-US" sz="2400" dirty="0"/>
                  <a:t>learning rate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1BD3B4-0153-6BF6-1B84-D80EFAA49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09" y="4575001"/>
                <a:ext cx="6096000" cy="523220"/>
              </a:xfrm>
              <a:prstGeom prst="rect">
                <a:avLst/>
              </a:prstGeom>
              <a:blipFill>
                <a:blip r:embed="rId5"/>
                <a:stretch>
                  <a:fillRect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78078B-B757-6828-33DE-34F6BF812595}"/>
                  </a:ext>
                </a:extLst>
              </p:cNvPr>
              <p:cNvSpPr txBox="1"/>
              <p:nvPr/>
            </p:nvSpPr>
            <p:spPr>
              <a:xfrm>
                <a:off x="1040109" y="5146398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4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</m:ctrlPr>
                          </m:sSubPr>
                          <m:e>
                            <m:r>
                              <a:rPr lang="en-US" sz="2400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: gradient at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78078B-B757-6828-33DE-34F6BF812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09" y="5146398"/>
                <a:ext cx="6096000" cy="461665"/>
              </a:xfrm>
              <a:prstGeom prst="rect">
                <a:avLst/>
              </a:prstGeom>
              <a:blipFill>
                <a:blip r:embed="rId6"/>
                <a:stretch>
                  <a:fillRect l="-416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928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2DC74C38-EC2C-746B-1284-03987FBE3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>
            <a:extLst>
              <a:ext uri="{FF2B5EF4-FFF2-40B4-BE49-F238E27FC236}">
                <a16:creationId xmlns:a16="http://schemas.microsoft.com/office/drawing/2014/main" id="{F3EE3F4B-8064-7F91-53B7-F91C886647E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Elements of the GDA</a:t>
            </a:r>
            <a:endParaRPr dirty="0"/>
          </a:p>
        </p:txBody>
      </p:sp>
      <p:pic>
        <p:nvPicPr>
          <p:cNvPr id="4" name="Picture 2" descr="Gradient Descent - Gradient descent - Product Manager's Artificial  Intelligence Learning Library">
            <a:extLst>
              <a:ext uri="{FF2B5EF4-FFF2-40B4-BE49-F238E27FC236}">
                <a16:creationId xmlns:a16="http://schemas.microsoft.com/office/drawing/2014/main" id="{CB82149A-28C4-A637-9C75-82A126C18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19" y="4281691"/>
            <a:ext cx="3281779" cy="183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698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B721BFE-5ADB-8113-8C37-059A2631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F7ECC909-C184-E64D-F891-23B068D1CD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parameters are initialized randomly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Random normal initializations for weights are common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initialization affects the convergence to a minimum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>
                <a:extLst>
                  <a:ext uri="{FF2B5EF4-FFF2-40B4-BE49-F238E27FC236}">
                    <a16:creationId xmlns:a16="http://schemas.microsoft.com/office/drawing/2014/main" id="{DF7BAD00-B041-EEF7-C549-6836A562FDE0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353800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400"/>
                  <a:buFont typeface="Roboto Slab"/>
                  <a:buNone/>
                </a:pPr>
                <a:r>
                  <a:rPr lang="en-US" dirty="0"/>
                  <a:t>Initializing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b="1" dirty="0"/>
              </a:p>
            </p:txBody>
          </p:sp>
        </mc:Choice>
        <mc:Fallback xmlns="">
          <p:sp>
            <p:nvSpPr>
              <p:cNvPr id="250" name="Google Shape;250;p1">
                <a:extLst>
                  <a:ext uri="{FF2B5EF4-FFF2-40B4-BE49-F238E27FC236}">
                    <a16:creationId xmlns:a16="http://schemas.microsoft.com/office/drawing/2014/main" id="{DF7BAD00-B041-EEF7-C549-6836A562FDE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353800" cy="1325563"/>
              </a:xfrm>
              <a:prstGeom prst="rect">
                <a:avLst/>
              </a:prstGeom>
              <a:blipFill>
                <a:blip r:embed="rId3"/>
                <a:stretch>
                  <a:fillRect l="-2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30F24D-7C26-75B1-90A5-0311E781A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34" y="3636580"/>
            <a:ext cx="3615080" cy="2756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92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the size of the step taken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too small learning rate can cause the algorithm to take too many steps to converge to the minimum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too large learning rate can overshoot (diverge from) the minimum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8E8FB1-09C8-208B-AFED-937DD9B9C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38" y="3590833"/>
            <a:ext cx="5469360" cy="3076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>
                <a:extLst>
                  <a:ext uri="{FF2B5EF4-FFF2-40B4-BE49-F238E27FC236}">
                    <a16:creationId xmlns:a16="http://schemas.microsoft.com/office/drawing/2014/main" id="{31704299-37F4-1582-5E27-34A398B01490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353800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400"/>
                  <a:buFont typeface="Roboto Slab"/>
                  <a:buNone/>
                </a:pPr>
                <a:r>
                  <a:rPr lang="en-US" dirty="0"/>
                  <a:t>Learning Rate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50" name="Google Shape;250;p1">
                <a:extLst>
                  <a:ext uri="{FF2B5EF4-FFF2-40B4-BE49-F238E27FC236}">
                    <a16:creationId xmlns:a16="http://schemas.microsoft.com/office/drawing/2014/main" id="{31704299-37F4-1582-5E27-34A398B0149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353800" cy="1325563"/>
              </a:xfrm>
              <a:prstGeom prst="rect">
                <a:avLst/>
              </a:prstGeom>
              <a:blipFill>
                <a:blip r:embed="rId4"/>
                <a:stretch>
                  <a:fillRect l="-2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128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AD7B711E-4BC0-A65A-F2BF-6E10D26B4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753010D5-EFDB-00EE-C6E6-40C8939DCB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global minimum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local minimum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saddle point (neither a local or global minimum)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>
                <a:extLst>
                  <a:ext uri="{FF2B5EF4-FFF2-40B4-BE49-F238E27FC236}">
                    <a16:creationId xmlns:a16="http://schemas.microsoft.com/office/drawing/2014/main" id="{A823717E-62A4-75FC-BF5D-160EA5EB1B7B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353800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400"/>
                  <a:buFont typeface="Roboto Slab"/>
                  <a:buNone/>
                </a:pPr>
                <a:r>
                  <a:rPr lang="en-US" dirty="0"/>
                  <a:t>Gradients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44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4400" b="1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44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Can be Zero at:</a:t>
                </a:r>
                <a:endParaRPr dirty="0"/>
              </a:p>
            </p:txBody>
          </p:sp>
        </mc:Choice>
        <mc:Fallback xmlns="">
          <p:sp>
            <p:nvSpPr>
              <p:cNvPr id="250" name="Google Shape;250;p1">
                <a:extLst>
                  <a:ext uri="{FF2B5EF4-FFF2-40B4-BE49-F238E27FC236}">
                    <a16:creationId xmlns:a16="http://schemas.microsoft.com/office/drawing/2014/main" id="{A823717E-62A4-75FC-BF5D-160EA5EB1B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353800" cy="1325563"/>
              </a:xfrm>
              <a:prstGeom prst="rect">
                <a:avLst/>
              </a:prstGeom>
              <a:blipFill>
                <a:blip r:embed="rId3"/>
                <a:stretch>
                  <a:fillRect l="-2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EE4AD7D-F80A-440D-BFF0-A38EC91999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17"/>
          <a:stretch/>
        </p:blipFill>
        <p:spPr>
          <a:xfrm>
            <a:off x="1166783" y="3268718"/>
            <a:ext cx="3783589" cy="327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22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8B05F56-AA2B-9B15-85EB-8B2FF3F6F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2F6C2BA8-0080-B512-64C9-AE2D448C0A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Gradient descent might continue to run infinitely if not stopped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maximum number of steps (</a:t>
            </a:r>
            <a:r>
              <a:rPr lang="en-US" b="1" dirty="0"/>
              <a:t>iterations)</a:t>
            </a:r>
            <a:r>
              <a:rPr lang="en-US" dirty="0"/>
              <a:t> are set in advance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Most algorithms have parameters such as 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max_iter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, 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iter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, 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n_iter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 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5296BA75-26DB-4C34-F815-FE0DD0FE1C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Number of Iterations: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09EDE-41E2-82A5-6B63-2CAC1DF73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7" y="3128538"/>
            <a:ext cx="3542401" cy="351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66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676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Convex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we want to estimate just one parameter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given below:</a:t>
                </a:r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F487E53-17A4-6A48-D6B0-912FA7F7E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811" y="2930691"/>
            <a:ext cx="3749039" cy="37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537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0986719B-2234-C547-DC42-C6EE5B51D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7412FB2-DF6D-1A9B-FBED-2198F1AF11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Convex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2F33F11-A2F3-6CA2-D38B-794501778D8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gradient of the 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given below: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Let’s also compute the gradient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−1</m:t>
                    </m:r>
                  </m:oMath>
                </a14:m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</m:t>
                      </m:r>
                    </m:oMath>
                  </m:oMathPara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2F33F11-A2F3-6CA2-D38B-794501778D8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A3428BE4-FB64-0662-957A-743583D42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298" y="2844159"/>
            <a:ext cx="3759302" cy="375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049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255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The Gradient Descent Algorithm</a:t>
            </a:r>
            <a:endParaRPr dirty="0"/>
          </a:p>
        </p:txBody>
      </p:sp>
      <p:pic>
        <p:nvPicPr>
          <p:cNvPr id="4" name="Picture 2" descr="Gradient Descent - Gradient descent - Product Manager's Artificial  Intelligence Learning Library">
            <a:extLst>
              <a:ext uri="{FF2B5EF4-FFF2-40B4-BE49-F238E27FC236}">
                <a16:creationId xmlns:a16="http://schemas.microsoft.com/office/drawing/2014/main" id="{8DF758A3-86B3-E09F-0F74-FF1BE8F12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19" y="4281691"/>
            <a:ext cx="3281779" cy="183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8D6A007-05F4-4B9A-8C05-7BC3EE483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1DDD01D-D4E2-B884-3477-4BD8BC67A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Non-Convex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A67A0FA9-E17E-D4F9-104F-DBE9415ED3B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we want to estimate just one parameter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given below:</a:t>
                </a:r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−6</m:t>
                      </m:r>
                    </m:oMath>
                  </m:oMathPara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A67A0FA9-E17E-D4F9-104F-DBE9415ED3B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8363F5CF-23C4-CD1B-96BD-6381CAD9C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555" y="2939143"/>
            <a:ext cx="3702445" cy="368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471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51A68778-EEE9-E328-FA31-CD0CEC69B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CE59DB32-E3F8-0861-F488-E3E286E605B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093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Descent for Regression 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Using MSE cost function: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Gradient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GDA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800" b="1" kern="1200" dirty="0">
                <a:solidFill>
                  <a:srgbClr val="FF0000"/>
                </a:solidFill>
                <a:cs typeface="+mn-cs"/>
              </a:rPr>
              <a:t> </a:t>
            </a: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7184AA-C2B1-1A2A-7A69-5535ECE6D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208" y="2444305"/>
            <a:ext cx="1536700" cy="73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ED4112-869D-C181-3D2F-B8917D933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903" y="3856738"/>
            <a:ext cx="38227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26861-670F-B2F0-CA6A-6B91F5914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104" y="5392581"/>
            <a:ext cx="2950513" cy="494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6A73F-0C49-08D2-1400-7268E5557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574" y="5766402"/>
            <a:ext cx="3757520" cy="867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8D160-72DC-57FE-FB8A-7D680C33C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1465" y="2283981"/>
            <a:ext cx="5201961" cy="390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2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1A7553FF-F7CA-EC61-CA7F-B261B5608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AB1B5C8F-6E82-7040-6572-74C5FA9ACF1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263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Optimizers: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Get unstuck of local minima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Speed up convergence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800" b="1" kern="1200" dirty="0">
                <a:solidFill>
                  <a:srgbClr val="FF0000"/>
                </a:solidFill>
                <a:cs typeface="+mn-cs"/>
              </a:rPr>
              <a:t>     </a:t>
            </a: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F2F43-573F-3677-540E-71ADF65A4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99" y="3191143"/>
            <a:ext cx="3468812" cy="34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D73CF7-A160-8D4C-D116-50890230C398}"/>
              </a:ext>
            </a:extLst>
          </p:cNvPr>
          <p:cNvSpPr/>
          <p:nvPr/>
        </p:nvSpPr>
        <p:spPr>
          <a:xfrm>
            <a:off x="2350955" y="5276088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279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CC75591-79EA-7751-130B-47CD6CB2A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26DAE6A9-1332-D638-7375-2E36ACFC8C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Batch Gradient Descent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FF43324-421E-A575-1229-CE1ECA4D025A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use parts of the data set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</a:t>
                </a: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FF43324-421E-A575-1229-CE1ECA4D025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" descr="Data set 1">
            <a:extLst>
              <a:ext uri="{FF2B5EF4-FFF2-40B4-BE49-F238E27FC236}">
                <a16:creationId xmlns:a16="http://schemas.microsoft.com/office/drawing/2014/main" id="{CCBFF15B-FE7E-0EEA-B0D1-203E0CA9E8F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063739" y="2417305"/>
            <a:ext cx="3900147" cy="30359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D26570-E05C-292B-BFCC-AA56B022809D}"/>
                  </a:ext>
                </a:extLst>
              </p:cNvPr>
              <p:cNvSpPr txBox="1"/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D26570-E05C-292B-BFCC-AA56B0228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blipFill>
                <a:blip r:embed="rId5"/>
                <a:stretch>
                  <a:fillRect l="-28571" r="-28571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B53CA-C96A-0FB9-C76C-932519CCC16E}"/>
                  </a:ext>
                </a:extLst>
              </p:cNvPr>
              <p:cNvSpPr txBox="1"/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B53CA-C96A-0FB9-C76C-932519CCC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blipFill>
                <a:blip r:embed="rId6"/>
                <a:stretch>
                  <a:fillRect l="-22581" r="-1935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AFE814E6-1A54-D629-7B92-94250F2C67B9}"/>
              </a:ext>
            </a:extLst>
          </p:cNvPr>
          <p:cNvSpPr/>
          <p:nvPr/>
        </p:nvSpPr>
        <p:spPr>
          <a:xfrm rot="16200000">
            <a:off x="3420952" y="4648788"/>
            <a:ext cx="374073" cy="22319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659FB-B3C0-4F01-D394-CAE4C103A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9646" y="3428999"/>
            <a:ext cx="4896394" cy="1129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30BE11-546A-5FC2-1888-8593F666903E}"/>
              </a:ext>
            </a:extLst>
          </p:cNvPr>
          <p:cNvSpPr/>
          <p:nvPr/>
        </p:nvSpPr>
        <p:spPr>
          <a:xfrm>
            <a:off x="8736823" y="3803904"/>
            <a:ext cx="285129" cy="347472"/>
          </a:xfrm>
          <a:prstGeom prst="rect">
            <a:avLst/>
          </a:prstGeom>
          <a:solidFill>
            <a:schemeClr val="tx2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48E13-C547-C62C-932A-456DF335BD4A}"/>
              </a:ext>
            </a:extLst>
          </p:cNvPr>
          <p:cNvSpPr/>
          <p:nvPr/>
        </p:nvSpPr>
        <p:spPr>
          <a:xfrm>
            <a:off x="8175528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E89D78-DD74-BE7A-6C32-64C16C0D3706}"/>
              </a:ext>
            </a:extLst>
          </p:cNvPr>
          <p:cNvSpPr/>
          <p:nvPr/>
        </p:nvSpPr>
        <p:spPr>
          <a:xfrm>
            <a:off x="8736823" y="3812039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FA2F20-5EA1-97EE-5C9A-BA2EF95B26FC}"/>
              </a:ext>
            </a:extLst>
          </p:cNvPr>
          <p:cNvSpPr/>
          <p:nvPr/>
        </p:nvSpPr>
        <p:spPr>
          <a:xfrm>
            <a:off x="9644887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7596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9CF865EA-1BEE-303D-2C22-45AB58BE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D267C648-7701-A57C-0902-BD47DE782A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Batch Gradient Descent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6693F4F1-5F78-B1F3-9A82-7FB373A9E8C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use parts of the data set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</a:t>
                </a: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6693F4F1-5F78-B1F3-9A82-7FB373A9E8C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" descr="Data set 1">
            <a:extLst>
              <a:ext uri="{FF2B5EF4-FFF2-40B4-BE49-F238E27FC236}">
                <a16:creationId xmlns:a16="http://schemas.microsoft.com/office/drawing/2014/main" id="{C296B4EB-ED8B-9E74-79D2-EC83015E8D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063739" y="2417305"/>
            <a:ext cx="3900147" cy="30359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4AD32B-3DCD-CEA4-5E5F-2F52618B57AF}"/>
                  </a:ext>
                </a:extLst>
              </p:cNvPr>
              <p:cNvSpPr txBox="1"/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4AD32B-3DCD-CEA4-5E5F-2F52618B5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blipFill>
                <a:blip r:embed="rId5"/>
                <a:stretch>
                  <a:fillRect l="-28571" r="-28571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B8B37-285D-599C-1E53-607EAB672A0E}"/>
                  </a:ext>
                </a:extLst>
              </p:cNvPr>
              <p:cNvSpPr txBox="1"/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B8B37-285D-599C-1E53-607EAB672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blipFill>
                <a:blip r:embed="rId6"/>
                <a:stretch>
                  <a:fillRect l="-22581" r="-1935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7ED73D31-60CA-84F6-134B-B42C3CF455F6}"/>
              </a:ext>
            </a:extLst>
          </p:cNvPr>
          <p:cNvSpPr/>
          <p:nvPr/>
        </p:nvSpPr>
        <p:spPr>
          <a:xfrm rot="16200000">
            <a:off x="3420952" y="4648788"/>
            <a:ext cx="374073" cy="22319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7D11C3-C2DB-01C8-044D-F98EF930E6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9646" y="3428999"/>
            <a:ext cx="4896394" cy="1129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0670BC-D2D6-FDB5-97C5-0D465607C1A1}"/>
              </a:ext>
            </a:extLst>
          </p:cNvPr>
          <p:cNvSpPr/>
          <p:nvPr/>
        </p:nvSpPr>
        <p:spPr>
          <a:xfrm>
            <a:off x="8736823" y="3803904"/>
            <a:ext cx="285129" cy="347472"/>
          </a:xfrm>
          <a:prstGeom prst="rect">
            <a:avLst/>
          </a:prstGeom>
          <a:solidFill>
            <a:schemeClr val="tx2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FF22B5-7356-4E47-53FA-52E79266A217}"/>
              </a:ext>
            </a:extLst>
          </p:cNvPr>
          <p:cNvSpPr/>
          <p:nvPr/>
        </p:nvSpPr>
        <p:spPr>
          <a:xfrm>
            <a:off x="8175528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9C8F24-AF26-1B0D-EB3F-837189A2DCDC}"/>
              </a:ext>
            </a:extLst>
          </p:cNvPr>
          <p:cNvSpPr/>
          <p:nvPr/>
        </p:nvSpPr>
        <p:spPr>
          <a:xfrm>
            <a:off x="8736823" y="3812039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EFDAFC-09C3-6BEF-7CC3-A6D0BD10D864}"/>
              </a:ext>
            </a:extLst>
          </p:cNvPr>
          <p:cNvSpPr/>
          <p:nvPr/>
        </p:nvSpPr>
        <p:spPr>
          <a:xfrm>
            <a:off x="1063739" y="2872497"/>
            <a:ext cx="3900146" cy="654474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18B3A78-8B28-19BC-DE06-CFE183DB8407}"/>
              </a:ext>
            </a:extLst>
          </p:cNvPr>
          <p:cNvSpPr/>
          <p:nvPr/>
        </p:nvSpPr>
        <p:spPr>
          <a:xfrm>
            <a:off x="5061087" y="2873396"/>
            <a:ext cx="275142" cy="68713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3F61C27-CC12-CDED-CA12-DE2F41C856F1}"/>
                  </a:ext>
                </a:extLst>
              </p:cNvPr>
              <p:cNvSpPr/>
              <p:nvPr/>
            </p:nvSpPr>
            <p:spPr>
              <a:xfrm>
                <a:off x="5258404" y="3032296"/>
                <a:ext cx="1911614" cy="323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- Batch = 2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3F61C27-CC12-CDED-CA12-DE2F41C8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404" y="3032296"/>
                <a:ext cx="1911614" cy="323294"/>
              </a:xfrm>
              <a:prstGeom prst="rect">
                <a:avLst/>
              </a:prstGeom>
              <a:blipFill>
                <a:blip r:embed="rId8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B14F9E-CFBA-30B3-7957-1E79CB08C3B1}"/>
              </a:ext>
            </a:extLst>
          </p:cNvPr>
          <p:cNvSpPr/>
          <p:nvPr/>
        </p:nvSpPr>
        <p:spPr>
          <a:xfrm>
            <a:off x="9644887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833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DB6033D0-4E22-2653-C330-96744F1C1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A7288C58-9F90-29D2-25D5-ECE44D7774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Batch Gradient Descent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16EF9D5D-F24D-D087-6298-6CB721FF452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use parts of the data set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</a:t>
                </a: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16EF9D5D-F24D-D087-6298-6CB721FF452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" descr="Data set 1">
            <a:extLst>
              <a:ext uri="{FF2B5EF4-FFF2-40B4-BE49-F238E27FC236}">
                <a16:creationId xmlns:a16="http://schemas.microsoft.com/office/drawing/2014/main" id="{32BBAA6B-1FA2-49D6-0CEC-E1C6C3C6240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063739" y="2417305"/>
            <a:ext cx="3900147" cy="30359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6E78DD-1910-BB7E-B218-3ACB9F878393}"/>
                  </a:ext>
                </a:extLst>
              </p:cNvPr>
              <p:cNvSpPr txBox="1"/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6E78DD-1910-BB7E-B218-3ACB9F878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blipFill>
                <a:blip r:embed="rId5"/>
                <a:stretch>
                  <a:fillRect l="-28571" r="-28571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AE5414-57F2-FF58-7BAF-E45C9F51E261}"/>
                  </a:ext>
                </a:extLst>
              </p:cNvPr>
              <p:cNvSpPr txBox="1"/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AE5414-57F2-FF58-7BAF-E45C9F51E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blipFill>
                <a:blip r:embed="rId6"/>
                <a:stretch>
                  <a:fillRect l="-22581" r="-1935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A9A4E352-C444-4E41-9572-4D932E92535D}"/>
              </a:ext>
            </a:extLst>
          </p:cNvPr>
          <p:cNvSpPr/>
          <p:nvPr/>
        </p:nvSpPr>
        <p:spPr>
          <a:xfrm rot="16200000">
            <a:off x="3420952" y="4648788"/>
            <a:ext cx="374073" cy="22319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178180-F15B-FFDE-C67B-B8C4F76EFE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229" y="3429000"/>
            <a:ext cx="4896394" cy="1129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43738D-8AC4-B778-A30E-E340A8C66C63}"/>
              </a:ext>
            </a:extLst>
          </p:cNvPr>
          <p:cNvSpPr/>
          <p:nvPr/>
        </p:nvSpPr>
        <p:spPr>
          <a:xfrm>
            <a:off x="8736823" y="3803904"/>
            <a:ext cx="285129" cy="347472"/>
          </a:xfrm>
          <a:prstGeom prst="rect">
            <a:avLst/>
          </a:prstGeom>
          <a:solidFill>
            <a:schemeClr val="tx2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47D9F2-D37F-1921-D212-B9917F3098B5}"/>
              </a:ext>
            </a:extLst>
          </p:cNvPr>
          <p:cNvSpPr/>
          <p:nvPr/>
        </p:nvSpPr>
        <p:spPr>
          <a:xfrm>
            <a:off x="8175528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307A30-B8AD-7323-8115-4AB58FA72F0C}"/>
              </a:ext>
            </a:extLst>
          </p:cNvPr>
          <p:cNvSpPr/>
          <p:nvPr/>
        </p:nvSpPr>
        <p:spPr>
          <a:xfrm>
            <a:off x="8736823" y="3812039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FA709-D2F5-5F20-F96D-408F196F9579}"/>
              </a:ext>
            </a:extLst>
          </p:cNvPr>
          <p:cNvSpPr/>
          <p:nvPr/>
        </p:nvSpPr>
        <p:spPr>
          <a:xfrm>
            <a:off x="1063740" y="3608051"/>
            <a:ext cx="3900146" cy="654474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08CDB5-070A-C8B0-E15A-D53799A0792E}"/>
              </a:ext>
            </a:extLst>
          </p:cNvPr>
          <p:cNvSpPr/>
          <p:nvPr/>
        </p:nvSpPr>
        <p:spPr>
          <a:xfrm>
            <a:off x="9644887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35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E362484-B0B1-0B5D-5FBC-23583146B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0F1EDC0-8B74-8CF9-953A-E98F7AC44C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Batch Gradient Descent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8F8EC2B7-5AB5-4E1F-3F3E-B758AECA960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use parts of the data set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</a:t>
                </a: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8F8EC2B7-5AB5-4E1F-3F3E-B758AECA960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" descr="Data set 1">
            <a:extLst>
              <a:ext uri="{FF2B5EF4-FFF2-40B4-BE49-F238E27FC236}">
                <a16:creationId xmlns:a16="http://schemas.microsoft.com/office/drawing/2014/main" id="{DEA10213-606F-2934-5305-531CCBB0BF9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063739" y="2417305"/>
            <a:ext cx="3900147" cy="30359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BBC7ED-0995-7577-3949-4AD7DD9EEAB0}"/>
                  </a:ext>
                </a:extLst>
              </p:cNvPr>
              <p:cNvSpPr txBox="1"/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BBC7ED-0995-7577-3949-4AD7DD9EE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blipFill>
                <a:blip r:embed="rId5"/>
                <a:stretch>
                  <a:fillRect l="-28571" r="-28571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436E4-BD02-AA7D-DE10-25A5B43A04A5}"/>
                  </a:ext>
                </a:extLst>
              </p:cNvPr>
              <p:cNvSpPr txBox="1"/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436E4-BD02-AA7D-DE10-25A5B43A0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blipFill>
                <a:blip r:embed="rId6"/>
                <a:stretch>
                  <a:fillRect l="-22581" r="-1935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56888389-10A9-8BFF-F306-E8ADDB6A5784}"/>
              </a:ext>
            </a:extLst>
          </p:cNvPr>
          <p:cNvSpPr/>
          <p:nvPr/>
        </p:nvSpPr>
        <p:spPr>
          <a:xfrm rot="16200000">
            <a:off x="3420952" y="4648788"/>
            <a:ext cx="374073" cy="22319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027D37-974C-9009-FF67-D346E2BD47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229" y="3429000"/>
            <a:ext cx="4896394" cy="1129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68AA89-6E76-F0BE-C91D-586641ED628B}"/>
              </a:ext>
            </a:extLst>
          </p:cNvPr>
          <p:cNvSpPr/>
          <p:nvPr/>
        </p:nvSpPr>
        <p:spPr>
          <a:xfrm>
            <a:off x="8736823" y="3803904"/>
            <a:ext cx="285129" cy="347472"/>
          </a:xfrm>
          <a:prstGeom prst="rect">
            <a:avLst/>
          </a:prstGeom>
          <a:solidFill>
            <a:schemeClr val="tx2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A245DA-BC6F-2EDA-B855-BDE3274B1540}"/>
              </a:ext>
            </a:extLst>
          </p:cNvPr>
          <p:cNvSpPr/>
          <p:nvPr/>
        </p:nvSpPr>
        <p:spPr>
          <a:xfrm>
            <a:off x="8175528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4EB2C-A188-4D9B-3A58-BE5D1BC1248E}"/>
              </a:ext>
            </a:extLst>
          </p:cNvPr>
          <p:cNvSpPr/>
          <p:nvPr/>
        </p:nvSpPr>
        <p:spPr>
          <a:xfrm>
            <a:off x="8736823" y="3812039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D46027-7EAE-3693-1D99-0FA3C468AC9E}"/>
              </a:ext>
            </a:extLst>
          </p:cNvPr>
          <p:cNvSpPr/>
          <p:nvPr/>
        </p:nvSpPr>
        <p:spPr>
          <a:xfrm>
            <a:off x="1063740" y="4333721"/>
            <a:ext cx="3900146" cy="654474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A0E0B0-1D68-567C-FA4B-B19BDDA777DB}"/>
              </a:ext>
            </a:extLst>
          </p:cNvPr>
          <p:cNvSpPr/>
          <p:nvPr/>
        </p:nvSpPr>
        <p:spPr>
          <a:xfrm>
            <a:off x="9644887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147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75CB0411-16A4-D280-4EB0-C0F1E3018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B7968901-E0F6-8D7B-9F48-25A513B916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Batch Gradient Descent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3118F161-4D3E-3507-BB87-CDA863F976B5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use parts of the data set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</a:t>
                </a: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3118F161-4D3E-3507-BB87-CDA863F976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" descr="Data set 1">
            <a:extLst>
              <a:ext uri="{FF2B5EF4-FFF2-40B4-BE49-F238E27FC236}">
                <a16:creationId xmlns:a16="http://schemas.microsoft.com/office/drawing/2014/main" id="{74765732-9E53-E8B5-CCF1-0791B34B3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063739" y="2417305"/>
            <a:ext cx="3900147" cy="30359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75826A-138E-227A-D00A-78B2AC12E3F0}"/>
                  </a:ext>
                </a:extLst>
              </p:cNvPr>
              <p:cNvSpPr txBox="1"/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75826A-138E-227A-D00A-78B2AC12E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blipFill>
                <a:blip r:embed="rId5"/>
                <a:stretch>
                  <a:fillRect l="-28571" r="-28571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B4DFBC-425D-EC14-BA37-83E234377964}"/>
                  </a:ext>
                </a:extLst>
              </p:cNvPr>
              <p:cNvSpPr txBox="1"/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B4DFBC-425D-EC14-BA37-83E234377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blipFill>
                <a:blip r:embed="rId6"/>
                <a:stretch>
                  <a:fillRect l="-22581" r="-1935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3CC4C254-08C7-B271-7418-E90686FADDCA}"/>
              </a:ext>
            </a:extLst>
          </p:cNvPr>
          <p:cNvSpPr/>
          <p:nvPr/>
        </p:nvSpPr>
        <p:spPr>
          <a:xfrm rot="16200000">
            <a:off x="3420952" y="4648788"/>
            <a:ext cx="374073" cy="22319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B4245-45E4-94CA-FFC0-8889CBDCC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229" y="3429000"/>
            <a:ext cx="4896394" cy="1129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907CDB-62FC-A15A-448A-8543633101F1}"/>
              </a:ext>
            </a:extLst>
          </p:cNvPr>
          <p:cNvSpPr/>
          <p:nvPr/>
        </p:nvSpPr>
        <p:spPr>
          <a:xfrm>
            <a:off x="8736823" y="3803904"/>
            <a:ext cx="285129" cy="347472"/>
          </a:xfrm>
          <a:prstGeom prst="rect">
            <a:avLst/>
          </a:prstGeom>
          <a:solidFill>
            <a:schemeClr val="tx2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80F3D-5491-EF8E-9800-9A130A598DFF}"/>
              </a:ext>
            </a:extLst>
          </p:cNvPr>
          <p:cNvSpPr/>
          <p:nvPr/>
        </p:nvSpPr>
        <p:spPr>
          <a:xfrm>
            <a:off x="8175528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07794A-A25C-4A4C-28A3-D73076278A35}"/>
              </a:ext>
            </a:extLst>
          </p:cNvPr>
          <p:cNvSpPr/>
          <p:nvPr/>
        </p:nvSpPr>
        <p:spPr>
          <a:xfrm>
            <a:off x="8736823" y="3812039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F8108-DDA0-777B-1716-F13A07B22622}"/>
              </a:ext>
            </a:extLst>
          </p:cNvPr>
          <p:cNvSpPr/>
          <p:nvPr/>
        </p:nvSpPr>
        <p:spPr>
          <a:xfrm>
            <a:off x="1063739" y="5029199"/>
            <a:ext cx="3900146" cy="359109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61E91D-4118-D764-9E71-EE450051CED5}"/>
              </a:ext>
            </a:extLst>
          </p:cNvPr>
          <p:cNvSpPr/>
          <p:nvPr/>
        </p:nvSpPr>
        <p:spPr>
          <a:xfrm>
            <a:off x="5624804" y="5018976"/>
            <a:ext cx="203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Completed 1 epoch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583661-1DF2-9737-8CF1-FDB2DCFDC3A5}"/>
              </a:ext>
            </a:extLst>
          </p:cNvPr>
          <p:cNvSpPr/>
          <p:nvPr/>
        </p:nvSpPr>
        <p:spPr>
          <a:xfrm>
            <a:off x="9644887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304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28018-83F3-20C0-0A62-9518852D6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38" y="3429000"/>
            <a:ext cx="5610427" cy="2936521"/>
          </a:xfrm>
          <a:prstGeom prst="rect">
            <a:avLst/>
          </a:prstGeom>
        </p:spPr>
      </p:pic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Descent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Gradient descent is an optimization algorithm used to find the minimum of a cost function.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It is based on moving downwards the gradient of the cost function in steps.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29CAE0-ACCF-2B53-CFC5-2DCE570790D8}"/>
                  </a:ext>
                </a:extLst>
              </p:cNvPr>
              <p:cNvSpPr txBox="1"/>
              <p:nvPr/>
            </p:nvSpPr>
            <p:spPr>
              <a:xfrm>
                <a:off x="6865766" y="4534372"/>
                <a:ext cx="4572000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= 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fPr>
                      <m:num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𝐽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(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)</m:t>
                        </m:r>
                      </m:num>
                      <m:den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29CAE0-ACCF-2B53-CFC5-2DCE57079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766" y="4534372"/>
                <a:ext cx="4572000" cy="725776"/>
              </a:xfrm>
              <a:prstGeom prst="rect">
                <a:avLst/>
              </a:prstGeom>
              <a:blipFill>
                <a:blip r:embed="rId4"/>
                <a:stretch>
                  <a:fillRect l="-55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922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03083974-CAE6-3750-4068-62DE9F698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A3206A45-0441-688C-9753-0C861FC59B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Stochastic Gradient Descent (SGD)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C3C7FACA-1B9A-A23D-5FB5-BD5BF9F4C8B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use parts of the data set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</a:t>
                </a: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C3C7FACA-1B9A-A23D-5FB5-BD5BF9F4C8B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" descr="Data set 1">
            <a:extLst>
              <a:ext uri="{FF2B5EF4-FFF2-40B4-BE49-F238E27FC236}">
                <a16:creationId xmlns:a16="http://schemas.microsoft.com/office/drawing/2014/main" id="{E8D024E1-E985-32EE-F4F3-795A8FCD94C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063739" y="2417305"/>
            <a:ext cx="3900147" cy="30359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451190-7716-CE2E-E646-5E8C3294268E}"/>
                  </a:ext>
                </a:extLst>
              </p:cNvPr>
              <p:cNvSpPr txBox="1"/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451190-7716-CE2E-E646-5E8C32942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blipFill>
                <a:blip r:embed="rId5"/>
                <a:stretch>
                  <a:fillRect l="-28571" r="-28571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3FB4F2-36B2-3AFD-E0A8-050A44BE9A43}"/>
                  </a:ext>
                </a:extLst>
              </p:cNvPr>
              <p:cNvSpPr txBox="1"/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3FB4F2-36B2-3AFD-E0A8-050A44BE9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blipFill>
                <a:blip r:embed="rId6"/>
                <a:stretch>
                  <a:fillRect l="-22581" r="-1935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46438418-2AFE-4EF4-97B6-45BBA4F18CB0}"/>
              </a:ext>
            </a:extLst>
          </p:cNvPr>
          <p:cNvSpPr/>
          <p:nvPr/>
        </p:nvSpPr>
        <p:spPr>
          <a:xfrm rot="16200000">
            <a:off x="3420952" y="4648788"/>
            <a:ext cx="374073" cy="22319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D4EF18-DE64-816D-C451-A459D3A9D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229" y="3429000"/>
            <a:ext cx="4896394" cy="1129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B3B1C0-4AC8-9E0C-8E36-673D77E1FC98}"/>
              </a:ext>
            </a:extLst>
          </p:cNvPr>
          <p:cNvSpPr/>
          <p:nvPr/>
        </p:nvSpPr>
        <p:spPr>
          <a:xfrm>
            <a:off x="8736823" y="3803904"/>
            <a:ext cx="285129" cy="347472"/>
          </a:xfrm>
          <a:prstGeom prst="rect">
            <a:avLst/>
          </a:prstGeom>
          <a:solidFill>
            <a:schemeClr val="tx2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1528F0-E779-F60B-C33A-6233160FDFD9}"/>
              </a:ext>
            </a:extLst>
          </p:cNvPr>
          <p:cNvSpPr/>
          <p:nvPr/>
        </p:nvSpPr>
        <p:spPr>
          <a:xfrm>
            <a:off x="8175528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A5B74-4C62-DFD6-9492-2DFA6930C850}"/>
              </a:ext>
            </a:extLst>
          </p:cNvPr>
          <p:cNvSpPr/>
          <p:nvPr/>
        </p:nvSpPr>
        <p:spPr>
          <a:xfrm>
            <a:off x="8736823" y="3812039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45692-9915-CEF7-0DFE-FE9FD0BFEB00}"/>
              </a:ext>
            </a:extLst>
          </p:cNvPr>
          <p:cNvSpPr/>
          <p:nvPr/>
        </p:nvSpPr>
        <p:spPr>
          <a:xfrm>
            <a:off x="1063740" y="2839872"/>
            <a:ext cx="3900146" cy="359109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C3C84E-91FC-9613-E7A4-09DD9C40FCEB}"/>
              </a:ext>
            </a:extLst>
          </p:cNvPr>
          <p:cNvSpPr/>
          <p:nvPr/>
        </p:nvSpPr>
        <p:spPr>
          <a:xfrm>
            <a:off x="5131484" y="2829649"/>
            <a:ext cx="276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Mini batch of 1 observation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8BBF68-5771-89B2-3CF8-D1CD9D4998C9}"/>
              </a:ext>
            </a:extLst>
          </p:cNvPr>
          <p:cNvSpPr/>
          <p:nvPr/>
        </p:nvSpPr>
        <p:spPr>
          <a:xfrm>
            <a:off x="9644887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87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AEC0C927-CB71-1513-05F7-5CFABD632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4027E7FE-9EAD-E215-33DF-D05A0141DD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Momentum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75F533DF-768F-9BCE-00BF-A57CF9C8AF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/>
              <a:t>Improves on gradient descent by using the acceleration of cost.</a:t>
            </a: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Goal: get unstuck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800" b="1" kern="1200" dirty="0">
                <a:solidFill>
                  <a:srgbClr val="FF0000"/>
                </a:solidFill>
                <a:cs typeface="+mn-cs"/>
              </a:rPr>
              <a:t>     </a:t>
            </a: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5" name="Picture 2" descr="http://hyperphysics.phy-astr.gsu.edu/hbase/imgmec/tdac.gif">
            <a:extLst>
              <a:ext uri="{FF2B5EF4-FFF2-40B4-BE49-F238E27FC236}">
                <a16:creationId xmlns:a16="http://schemas.microsoft.com/office/drawing/2014/main" id="{D9FC33D4-4C80-C960-19D7-5FFFB31E1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04"/>
          <a:stretch/>
        </p:blipFill>
        <p:spPr bwMode="auto">
          <a:xfrm>
            <a:off x="7780227" y="3082716"/>
            <a:ext cx="3573573" cy="303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B321D2-5EC3-914C-75D2-980702452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7" y="2796917"/>
            <a:ext cx="4927943" cy="369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80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D4AF5E52-747E-4A59-4D77-BB21C2EC0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B7AA9BE0-2F8E-9CBE-772B-1FB37EDDAF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Adam Optimizer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C75361E1-FFB1-6197-2D00-822AE4E48F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/>
              <a:t>Uses both velocity and acceleration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800" b="1" kern="1200" dirty="0">
                <a:solidFill>
                  <a:srgbClr val="FF0000"/>
                </a:solidFill>
                <a:cs typeface="+mn-cs"/>
              </a:rPr>
              <a:t>     </a:t>
            </a: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8" name="Picture 4" descr="Gradient Descent Nesterov Momentum | gbhat.com">
            <a:extLst>
              <a:ext uri="{FF2B5EF4-FFF2-40B4-BE49-F238E27FC236}">
                <a16:creationId xmlns:a16="http://schemas.microsoft.com/office/drawing/2014/main" id="{3DB53B15-4BD8-E9EB-DA3E-41745A900C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9" y="2768737"/>
            <a:ext cx="6620691" cy="37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dam Optimization Algorithm. An effective optimization algorithm | by  Kurtis Pykes | Towards Data Science">
            <a:extLst>
              <a:ext uri="{FF2B5EF4-FFF2-40B4-BE49-F238E27FC236}">
                <a16:creationId xmlns:a16="http://schemas.microsoft.com/office/drawing/2014/main" id="{DAD7EED5-6606-C596-A136-A5FBA50D7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060" y="2878622"/>
            <a:ext cx="4410582" cy="245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19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9265A77C-22B7-F855-D8BE-9DD9ACF23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6F800BB9-8E02-0B6A-7A5A-094D7D0BD03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3941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Gradient Descent in LR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0D8675-92A1-A22B-62D7-84D9F783792C}"/>
              </a:ext>
            </a:extLst>
          </p:cNvPr>
          <p:cNvGrpSpPr/>
          <p:nvPr/>
        </p:nvGrpSpPr>
        <p:grpSpPr>
          <a:xfrm>
            <a:off x="4732374" y="3930732"/>
            <a:ext cx="2727252" cy="2169065"/>
            <a:chOff x="2267962" y="3312898"/>
            <a:chExt cx="3998137" cy="33569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B359D5-91AC-35B4-935D-DE19F063BD81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D4D6F81-06A3-6E8C-3E6E-DB813FF6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EDEAC0-F9D6-AB07-2F96-79BC3859411D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27D81E-332A-E39E-DAAD-AFBCDB46948A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2C3E834-10CD-59FA-2424-17ABA4D366DF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2EE427F-3296-C1A1-71AB-B2FEC5374D65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A04CFD-F7A5-CD59-1588-3DA9B13D0BDE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E763FF8-D597-CF43-5948-D8BB0712C4D5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Convex Cost Function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Assume there is an unknown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𝑎𝑝𝑠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Assume a linear estimator (hypothesis)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𝑎𝑝𝑠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works well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7A51B81B-04C2-49A7-A5A5-08C0AF62B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269802"/>
            <a:ext cx="4533900" cy="335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393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Convex Cost Function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Assume there is a unknown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𝑎𝑝𝑠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Assume a linear estimator (hypothesis)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𝑎𝑝𝑠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works well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linear regression, then cost function </a:t>
                </a:r>
                <a:r>
                  <a:rPr lang="en-US" b="1" u="sng" dirty="0"/>
                  <a:t>SSE</a:t>
                </a:r>
                <a:r>
                  <a:rPr lang="en-US" dirty="0"/>
                  <a:t> is convex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991" t="-1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58E421D-C7BC-4BFB-9D8C-09A8EFC94B10}"/>
              </a:ext>
            </a:extLst>
          </p:cNvPr>
          <p:cNvGrpSpPr/>
          <p:nvPr/>
        </p:nvGrpSpPr>
        <p:grpSpPr>
          <a:xfrm>
            <a:off x="966537" y="3546085"/>
            <a:ext cx="5695950" cy="2946790"/>
            <a:chOff x="-140004" y="3122324"/>
            <a:chExt cx="7614918" cy="36916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3B652D8-9613-471C-BC9C-3AB2FAA0D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329" y="3122324"/>
              <a:ext cx="4778190" cy="3678525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7F22DAD-2391-4A50-9357-DB0D4D8DF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1424" y="5188743"/>
              <a:ext cx="1645023" cy="512018"/>
            </a:xfrm>
            <a:prstGeom prst="straightConnector1">
              <a:avLst/>
            </a:prstGeom>
            <a:noFill/>
            <a:ln w="25400" cap="flat" cmpd="sng" algn="ctr">
              <a:solidFill>
                <a:srgbClr val="BE0A2A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9EDC0BC-B097-4213-BFEE-9F21E5E2E73F}"/>
                    </a:ext>
                  </a:extLst>
                </p:cNvPr>
                <p:cNvSpPr txBox="1"/>
                <p:nvPr/>
              </p:nvSpPr>
              <p:spPr>
                <a:xfrm>
                  <a:off x="-140004" y="4384703"/>
                  <a:ext cx="144331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𝑱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b>
                        </m:sSub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9EDC0BC-B097-4213-BFEE-9F21E5E2E7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0004" y="4384703"/>
                  <a:ext cx="144331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130" r="-7345" b="-4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50255D-E224-4AE3-9032-60B46AB53DB0}"/>
                </a:ext>
              </a:extLst>
            </p:cNvPr>
            <p:cNvSpPr txBox="1"/>
            <p:nvPr/>
          </p:nvSpPr>
          <p:spPr>
            <a:xfrm>
              <a:off x="5000655" y="4961586"/>
              <a:ext cx="24742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FF0000"/>
                  </a:solidFill>
                  <a:ea typeface="MS PGothic" pitchFamily="34" charset="-128"/>
                  <a:cs typeface="+mn-cs"/>
                </a:rPr>
                <a:t>Global minimum</a:t>
              </a:r>
              <a:endParaRPr lang="en-US" sz="18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15C1D5-592F-4B4A-BBFE-3EEF8D2F0D18}"/>
                </a:ext>
              </a:extLst>
            </p:cNvPr>
            <p:cNvSpPr/>
            <p:nvPr/>
          </p:nvSpPr>
          <p:spPr>
            <a:xfrm>
              <a:off x="1990165" y="6436659"/>
              <a:ext cx="403411" cy="29583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FF1D653-07C7-4568-95D4-71C6EA81639A}"/>
                </a:ext>
              </a:extLst>
            </p:cNvPr>
            <p:cNvSpPr/>
            <p:nvPr/>
          </p:nvSpPr>
          <p:spPr>
            <a:xfrm>
              <a:off x="3942229" y="6518105"/>
              <a:ext cx="403411" cy="29583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F20980C-F9B7-4D50-86C5-29D8A16047E5}"/>
                    </a:ext>
                  </a:extLst>
                </p:cNvPr>
                <p:cNvSpPr txBox="1"/>
                <p:nvPr/>
              </p:nvSpPr>
              <p:spPr>
                <a:xfrm>
                  <a:off x="1586753" y="6050696"/>
                  <a:ext cx="4034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F20980C-F9B7-4D50-86C5-29D8A1604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753" y="6050696"/>
                  <a:ext cx="403412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44000"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F614950-0337-4C52-BC10-0BAC0B91E55C}"/>
                    </a:ext>
                  </a:extLst>
                </p:cNvPr>
                <p:cNvSpPr txBox="1"/>
                <p:nvPr/>
              </p:nvSpPr>
              <p:spPr>
                <a:xfrm>
                  <a:off x="4270141" y="6235362"/>
                  <a:ext cx="4034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F614950-0337-4C52-BC10-0BAC0B91E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0141" y="6235362"/>
                  <a:ext cx="403412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46939"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58078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Convex Cost Function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6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find the parameter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minimizing SSE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do need to create a design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model predictions would be: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6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991" t="-22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00A0E66-1B25-4AD1-B4CF-80773D008864}"/>
              </a:ext>
            </a:extLst>
          </p:cNvPr>
          <p:cNvSpPr txBox="1"/>
          <p:nvPr/>
        </p:nvSpPr>
        <p:spPr>
          <a:xfrm>
            <a:off x="5638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1C6BA4-F3F5-4769-932C-19574B8C6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6" y="3350757"/>
            <a:ext cx="4548439" cy="337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5717F1-9EB7-439E-94F6-46CF48D380ED}"/>
              </a:ext>
            </a:extLst>
          </p:cNvPr>
          <p:cNvCxnSpPr/>
          <p:nvPr/>
        </p:nvCxnSpPr>
        <p:spPr>
          <a:xfrm flipH="1" flipV="1">
            <a:off x="4629150" y="4143375"/>
            <a:ext cx="18288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07F8E8-80E0-418B-8315-DA2B80FBD2DE}"/>
                  </a:ext>
                </a:extLst>
              </p:cNvPr>
              <p:cNvSpPr txBox="1"/>
              <p:nvPr/>
            </p:nvSpPr>
            <p:spPr>
              <a:xfrm>
                <a:off x="6457950" y="4589109"/>
                <a:ext cx="1028700" cy="480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41230"/>
                  </a:buClr>
                  <a:buSzPts val="2800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8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C412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Lato Light"/>
                      </a:rPr>
                      <m:t>𝐗</m:t>
                    </m:r>
                  </m:oMath>
                </a14:m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41230"/>
                    </a:solidFill>
                    <a:effectLst/>
                    <a:uLnTx/>
                    <a:uFillTx/>
                    <a:latin typeface="Lato Light"/>
                    <a:sym typeface="Lato Light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412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Lato Light"/>
                      </a:rPr>
                      <m:t>𝒘</m:t>
                    </m:r>
                  </m:oMath>
                </a14:m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C41230"/>
                  </a:solidFill>
                  <a:effectLst/>
                  <a:uLnTx/>
                  <a:uFillTx/>
                  <a:latin typeface="Lato Light"/>
                  <a:sym typeface="Lato Ligh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07F8E8-80E0-418B-8315-DA2B80FBD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4589109"/>
                <a:ext cx="1028700" cy="4801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160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Convex Cost Function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6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find the parameter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minimizing SSE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do need to create a design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model predictions would be: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6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991" t="-22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00A0E66-1B25-4AD1-B4CF-80773D008864}"/>
              </a:ext>
            </a:extLst>
          </p:cNvPr>
          <p:cNvSpPr txBox="1"/>
          <p:nvPr/>
        </p:nvSpPr>
        <p:spPr>
          <a:xfrm>
            <a:off x="5638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A17172-42CE-41C5-AC93-8EEC8B531346}"/>
              </a:ext>
            </a:extLst>
          </p:cNvPr>
          <p:cNvGrpSpPr/>
          <p:nvPr/>
        </p:nvGrpSpPr>
        <p:grpSpPr>
          <a:xfrm>
            <a:off x="1085850" y="3187244"/>
            <a:ext cx="8715375" cy="3305631"/>
            <a:chOff x="345281" y="2052556"/>
            <a:chExt cx="9115037" cy="40608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44D482A-1AF9-49E9-B8A3-DEAB565DD565}"/>
                </a:ext>
              </a:extLst>
            </p:cNvPr>
            <p:cNvSpPr txBox="1"/>
            <p:nvPr/>
          </p:nvSpPr>
          <p:spPr>
            <a:xfrm>
              <a:off x="345281" y="5744084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1) Create y vector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E49A53F-3EEB-43D9-8543-1E48F9ABD93B}"/>
                </a:ext>
              </a:extLst>
            </p:cNvPr>
            <p:cNvSpPr txBox="1"/>
            <p:nvPr/>
          </p:nvSpPr>
          <p:spPr>
            <a:xfrm>
              <a:off x="3255214" y="5744084"/>
              <a:ext cx="6205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2) Create X Matrix (also Called the Design/Model Matrix)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005C9EC-8620-4FD9-806E-0125170008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1600" y="5251188"/>
              <a:ext cx="618565" cy="492896"/>
            </a:xfrm>
            <a:prstGeom prst="straightConnector1">
              <a:avLst/>
            </a:prstGeom>
            <a:noFill/>
            <a:ln w="25400" cap="flat" cmpd="sng" algn="ctr">
              <a:solidFill>
                <a:srgbClr val="006971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pic>
          <p:nvPicPr>
            <p:cNvPr id="34" name="Picture 4" descr="Linear Regression: Everything From Math to Program Part-2 | by Gourav K  Nayak | The Startup | Medium">
              <a:extLst>
                <a:ext uri="{FF2B5EF4-FFF2-40B4-BE49-F238E27FC236}">
                  <a16:creationId xmlns:a16="http://schemas.microsoft.com/office/drawing/2014/main" id="{D2C2DCC8-AAFC-4EB1-AC30-24FE9A71B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596888"/>
              <a:ext cx="5943600" cy="265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9830014-6F40-402F-A0DF-EC922BD7F2DE}"/>
                    </a:ext>
                  </a:extLst>
                </p:cNvPr>
                <p:cNvSpPr txBox="1"/>
                <p:nvPr/>
              </p:nvSpPr>
              <p:spPr>
                <a:xfrm>
                  <a:off x="7185134" y="3702666"/>
                  <a:ext cx="117453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𝝐</m:t>
                        </m:r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9830014-6F40-402F-A0DF-EC922BD7F2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5134" y="3702666"/>
                  <a:ext cx="117453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76D43C56-5AC1-420F-B931-C02AF87020C7}"/>
                </a:ext>
              </a:extLst>
            </p:cNvPr>
            <p:cNvSpPr/>
            <p:nvPr/>
          </p:nvSpPr>
          <p:spPr>
            <a:xfrm rot="16200000">
              <a:off x="4860598" y="1108402"/>
              <a:ext cx="255757" cy="3045371"/>
            </a:xfrm>
            <a:prstGeom prst="rightBrace">
              <a:avLst/>
            </a:prstGeom>
            <a:noFill/>
            <a:ln w="25400" cap="flat" cmpd="sng" algn="ctr">
              <a:solidFill>
                <a:srgbClr val="00697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97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90C697-1335-48F2-AACC-C379669DE724}"/>
                </a:ext>
              </a:extLst>
            </p:cNvPr>
            <p:cNvSpPr txBox="1"/>
            <p:nvPr/>
          </p:nvSpPr>
          <p:spPr>
            <a:xfrm>
              <a:off x="4395357" y="2058238"/>
              <a:ext cx="15686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FF0000"/>
                  </a:solidFill>
                  <a:latin typeface="Cambria Math" panose="02040503050406030204" pitchFamily="18" charset="0"/>
                  <a:ea typeface="MS PGothic" pitchFamily="34" charset="-128"/>
                  <a:cs typeface="+mn-cs"/>
                </a:rPr>
                <a:t>features</a:t>
              </a:r>
              <a:endPara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0101A1-86A4-4DC5-B6AA-D1AE0C4FF0E1}"/>
                </a:ext>
              </a:extLst>
            </p:cNvPr>
            <p:cNvSpPr txBox="1"/>
            <p:nvPr/>
          </p:nvSpPr>
          <p:spPr>
            <a:xfrm>
              <a:off x="2125234" y="2052556"/>
              <a:ext cx="2259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FF0000"/>
                  </a:solidFill>
                  <a:latin typeface="Cambria Math" panose="02040503050406030204" pitchFamily="18" charset="0"/>
                  <a:ea typeface="MS PGothic" pitchFamily="34" charset="-128"/>
                  <a:cs typeface="+mn-cs"/>
                </a:rPr>
                <a:t>Bias or Intercept</a:t>
              </a:r>
              <a:endPara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A948CCF-2D67-4CD5-B8FD-A47A2F390A77}"/>
                </a:ext>
              </a:extLst>
            </p:cNvPr>
            <p:cNvCxnSpPr/>
            <p:nvPr/>
          </p:nvCxnSpPr>
          <p:spPr>
            <a:xfrm>
              <a:off x="2979682" y="2383223"/>
              <a:ext cx="0" cy="255758"/>
            </a:xfrm>
            <a:prstGeom prst="straightConnector1">
              <a:avLst/>
            </a:prstGeom>
            <a:noFill/>
            <a:ln w="25400" cap="flat" cmpd="sng" algn="ctr">
              <a:solidFill>
                <a:srgbClr val="006971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40" name="Right Brace 39">
              <a:extLst>
                <a:ext uri="{FF2B5EF4-FFF2-40B4-BE49-F238E27FC236}">
                  <a16:creationId xmlns:a16="http://schemas.microsoft.com/office/drawing/2014/main" id="{44A8CE02-C684-4C6C-B261-44E048C19E52}"/>
                </a:ext>
              </a:extLst>
            </p:cNvPr>
            <p:cNvSpPr/>
            <p:nvPr/>
          </p:nvSpPr>
          <p:spPr>
            <a:xfrm rot="5400000">
              <a:off x="4532622" y="3548649"/>
              <a:ext cx="432047" cy="3823853"/>
            </a:xfrm>
            <a:prstGeom prst="rightBrace">
              <a:avLst/>
            </a:prstGeom>
            <a:noFill/>
            <a:ln w="25400" cap="flat" cmpd="sng" algn="ctr">
              <a:solidFill>
                <a:srgbClr val="00697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97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022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Convex Cost Function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6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find the parameter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minimizing SSE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do need to create a design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model predictions would be: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6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00A0E66-1B25-4AD1-B4CF-80773D008864}"/>
              </a:ext>
            </a:extLst>
          </p:cNvPr>
          <p:cNvSpPr txBox="1"/>
          <p:nvPr/>
        </p:nvSpPr>
        <p:spPr>
          <a:xfrm>
            <a:off x="5638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Picture 2" descr="Regression: Matrix Formulation">
            <a:extLst>
              <a:ext uri="{FF2B5EF4-FFF2-40B4-BE49-F238E27FC236}">
                <a16:creationId xmlns:a16="http://schemas.microsoft.com/office/drawing/2014/main" id="{A67AD093-ED65-3158-7070-9D5B6CF0B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833" y="3749091"/>
            <a:ext cx="35814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A69EAC-E1CF-9A70-21AA-3AE060F30ADD}"/>
                  </a:ext>
                </a:extLst>
              </p:cNvPr>
              <p:cNvSpPr txBox="1"/>
              <p:nvPr/>
            </p:nvSpPr>
            <p:spPr>
              <a:xfrm>
                <a:off x="4927845" y="3847377"/>
                <a:ext cx="1338251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kern="1200" smtClean="0">
                          <a:latin typeface="Cambria Math" panose="02040503050406030204" pitchFamily="18" charset="0"/>
                          <a:cs typeface="+mn-cs"/>
                        </a:rPr>
                        <m:t>𝒘</m:t>
                      </m:r>
                      <m:r>
                        <a:rPr lang="en-US" sz="2400" i="1" kern="1200" smtClean="0"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 kern="1200" smtClean="0"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 smtClean="0"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 smtClean="0"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A69EAC-E1CF-9A70-21AA-3AE060F30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845" y="3847377"/>
                <a:ext cx="1338251" cy="1360629"/>
              </a:xfrm>
              <a:prstGeom prst="rect">
                <a:avLst/>
              </a:prstGeom>
              <a:blipFill>
                <a:blip r:embed="rId5"/>
                <a:stretch>
                  <a:fillRect l="-2804" b="-4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CDE28BE-3964-4328-B19C-175FFBF7054B}"/>
              </a:ext>
            </a:extLst>
          </p:cNvPr>
          <p:cNvSpPr/>
          <p:nvPr/>
        </p:nvSpPr>
        <p:spPr>
          <a:xfrm>
            <a:off x="1732052" y="3749091"/>
            <a:ext cx="2829025" cy="358096"/>
          </a:xfrm>
          <a:prstGeom prst="rect">
            <a:avLst/>
          </a:prstGeom>
          <a:solidFill>
            <a:srgbClr val="9F0927">
              <a:alpha val="1792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FB8BDF-4428-2904-2851-96A2CA188316}"/>
              </a:ext>
            </a:extLst>
          </p:cNvPr>
          <p:cNvSpPr/>
          <p:nvPr/>
        </p:nvSpPr>
        <p:spPr>
          <a:xfrm>
            <a:off x="5596970" y="3862526"/>
            <a:ext cx="531181" cy="1360629"/>
          </a:xfrm>
          <a:prstGeom prst="rect">
            <a:avLst/>
          </a:prstGeom>
          <a:solidFill>
            <a:srgbClr val="9F0927">
              <a:alpha val="1792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71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3B572D36-48A5-B00B-5854-228FCA226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793D120C-CBF5-2510-2437-195C2B5D46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Descent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76A44189-AD8A-D4DD-AC87-A27E4FF8C13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Moving down the gradient.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negative gradient allows us to know how to 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76A44189-AD8A-D4DD-AC87-A27E4FF8C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1325563"/>
              </a:xfrm>
              <a:prstGeom prst="rect">
                <a:avLst/>
              </a:prstGeom>
              <a:blipFill>
                <a:blip r:embed="rId3"/>
                <a:stretch>
                  <a:fillRect l="-1031" t="-84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6F227-A6BF-C7C0-E5E9-814B926F6000}"/>
                  </a:ext>
                </a:extLst>
              </p:cNvPr>
              <p:cNvSpPr txBox="1"/>
              <p:nvPr/>
            </p:nvSpPr>
            <p:spPr>
              <a:xfrm>
                <a:off x="7620000" y="3066112"/>
                <a:ext cx="4572000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= 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fPr>
                      <m:num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𝐽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(</m:t>
                        </m:r>
                        <m:r>
                          <a:rPr lang="en-US" sz="2800" b="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𝑤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)</m:t>
                        </m:r>
                      </m:num>
                      <m:den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b="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6F227-A6BF-C7C0-E5E9-814B926F6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3066112"/>
                <a:ext cx="4572000" cy="725776"/>
              </a:xfrm>
              <a:prstGeom prst="rect">
                <a:avLst/>
              </a:prstGeom>
              <a:blipFill>
                <a:blip r:embed="rId4"/>
                <a:stretch>
                  <a:fillRect l="-831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of a function&#10;&#10;AI-generated content may be incorrect.">
            <a:extLst>
              <a:ext uri="{FF2B5EF4-FFF2-40B4-BE49-F238E27FC236}">
                <a16:creationId xmlns:a16="http://schemas.microsoft.com/office/drawing/2014/main" id="{40BFBD3F-4956-E6CD-EFD2-AC538C8902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232"/>
          <a:stretch/>
        </p:blipFill>
        <p:spPr>
          <a:xfrm>
            <a:off x="966537" y="3066112"/>
            <a:ext cx="5447911" cy="347138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73E60F-AB4C-ADBF-3877-FED4F0CFFCFF}"/>
                  </a:ext>
                </a:extLst>
              </p:cNvPr>
              <p:cNvSpPr txBox="1"/>
              <p:nvPr/>
            </p:nvSpPr>
            <p:spPr>
              <a:xfrm>
                <a:off x="7374635" y="4130065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∇</m:t>
                      </m:r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73E60F-AB4C-ADBF-3877-FED4F0CFF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635" y="4130065"/>
                <a:ext cx="4572000" cy="523220"/>
              </a:xfrm>
              <a:prstGeom prst="rect">
                <a:avLst/>
              </a:prstGeom>
              <a:blipFill>
                <a:blip r:embed="rId6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861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Convex Cost Function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6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Cost function is SSE 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b="1" i="1" dirty="0">
              <a:latin typeface="Cambria Math" panose="02040503050406030204" pitchFamily="18" charset="0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A0E66-1B25-4AD1-B4CF-80773D008864}"/>
              </a:ext>
            </a:extLst>
          </p:cNvPr>
          <p:cNvSpPr txBox="1"/>
          <p:nvPr/>
        </p:nvSpPr>
        <p:spPr>
          <a:xfrm>
            <a:off x="5638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569448-41FB-4FC0-841A-A2A0B1B91974}"/>
                  </a:ext>
                </a:extLst>
              </p:cNvPr>
              <p:cNvSpPr txBox="1"/>
              <p:nvPr/>
            </p:nvSpPr>
            <p:spPr>
              <a:xfrm>
                <a:off x="1033211" y="2584643"/>
                <a:ext cx="8078320" cy="485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𝐉</m:t>
                      </m:r>
                      <m:d>
                        <m:d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𝐰</m:t>
                          </m:r>
                        </m:e>
                      </m:d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𝐲</m:t>
                              </m:r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𝐗𝐰</m:t>
                              </m:r>
                            </m:e>
                          </m:d>
                        </m:e>
                        <m:sup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𝐲</m:t>
                          </m:r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𝐗𝐰</m:t>
                          </m:r>
                        </m:e>
                      </m:d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𝐲</m:t>
                              </m:r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𝐗𝐰</m:t>
                              </m:r>
                            </m:e>
                          </m:d>
                        </m:e>
                        <m:sub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4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569448-41FB-4FC0-841A-A2A0B1B91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11" y="2584643"/>
                <a:ext cx="8078320" cy="4855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AD09F831-1582-4A6F-BAF3-3F839568E34F}"/>
              </a:ext>
            </a:extLst>
          </p:cNvPr>
          <p:cNvGrpSpPr/>
          <p:nvPr/>
        </p:nvGrpSpPr>
        <p:grpSpPr>
          <a:xfrm>
            <a:off x="838200" y="3500632"/>
            <a:ext cx="5695950" cy="2946790"/>
            <a:chOff x="-140004" y="3122324"/>
            <a:chExt cx="7614918" cy="369161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6AD862-75D5-45B6-A291-193A289AE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329" y="3122324"/>
              <a:ext cx="4778190" cy="3678525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B4AD9B4-F828-4837-80E8-BE3ACE2F10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1424" y="5188743"/>
              <a:ext cx="1645023" cy="512018"/>
            </a:xfrm>
            <a:prstGeom prst="straightConnector1">
              <a:avLst/>
            </a:prstGeom>
            <a:noFill/>
            <a:ln w="25400" cap="flat" cmpd="sng" algn="ctr">
              <a:solidFill>
                <a:srgbClr val="BE0A2A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245F6A1-A9F1-4405-8ED5-B16FC50CCC2B}"/>
                    </a:ext>
                  </a:extLst>
                </p:cNvPr>
                <p:cNvSpPr txBox="1"/>
                <p:nvPr/>
              </p:nvSpPr>
              <p:spPr>
                <a:xfrm>
                  <a:off x="-140004" y="4384704"/>
                  <a:ext cx="1443318" cy="4626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𝑱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245F6A1-A9F1-4405-8ED5-B16FC50CCC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0004" y="4384704"/>
                  <a:ext cx="1443318" cy="462684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DA9380-9CF6-42D7-BD79-80E081910F9A}"/>
                </a:ext>
              </a:extLst>
            </p:cNvPr>
            <p:cNvSpPr txBox="1"/>
            <p:nvPr/>
          </p:nvSpPr>
          <p:spPr>
            <a:xfrm>
              <a:off x="5000655" y="4961586"/>
              <a:ext cx="24742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FF0000"/>
                  </a:solidFill>
                  <a:ea typeface="MS PGothic" pitchFamily="34" charset="-128"/>
                  <a:cs typeface="+mn-cs"/>
                </a:rPr>
                <a:t>Global minimum</a:t>
              </a:r>
              <a:endParaRPr lang="en-US" sz="18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E87FFFE-BF1D-4C5C-B18A-8F86E0B59841}"/>
                </a:ext>
              </a:extLst>
            </p:cNvPr>
            <p:cNvSpPr/>
            <p:nvPr/>
          </p:nvSpPr>
          <p:spPr>
            <a:xfrm>
              <a:off x="1990165" y="6436659"/>
              <a:ext cx="403411" cy="29583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CB2FB8-B25D-445C-B8C6-CDB8B714F369}"/>
                </a:ext>
              </a:extLst>
            </p:cNvPr>
            <p:cNvSpPr/>
            <p:nvPr/>
          </p:nvSpPr>
          <p:spPr>
            <a:xfrm>
              <a:off x="3942229" y="6518105"/>
              <a:ext cx="403411" cy="29583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405E531-055C-4A50-8C15-2E768FA3C75B}"/>
                    </a:ext>
                  </a:extLst>
                </p:cNvPr>
                <p:cNvSpPr txBox="1"/>
                <p:nvPr/>
              </p:nvSpPr>
              <p:spPr>
                <a:xfrm>
                  <a:off x="1586753" y="6050696"/>
                  <a:ext cx="4034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405E531-055C-4A50-8C15-2E768FA3C7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753" y="6050696"/>
                  <a:ext cx="403412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44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C9E6AB-397C-499A-B1E1-96DF5439FF82}"/>
                    </a:ext>
                  </a:extLst>
                </p:cNvPr>
                <p:cNvSpPr txBox="1"/>
                <p:nvPr/>
              </p:nvSpPr>
              <p:spPr>
                <a:xfrm>
                  <a:off x="4270141" y="6235362"/>
                  <a:ext cx="4034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C9E6AB-397C-499A-B1E1-96DF5439F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0141" y="6235362"/>
                  <a:ext cx="403412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46939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87538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Convex Cost Function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6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Gradient is the derivative of the cost function WRT parameters.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b="1" i="1" dirty="0">
              <a:latin typeface="Cambria Math" panose="02040503050406030204" pitchFamily="18" charset="0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A0E66-1B25-4AD1-B4CF-80773D008864}"/>
              </a:ext>
            </a:extLst>
          </p:cNvPr>
          <p:cNvSpPr txBox="1"/>
          <p:nvPr/>
        </p:nvSpPr>
        <p:spPr>
          <a:xfrm>
            <a:off x="5638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B04BCB-455E-4EE2-AA8B-042E4582C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6" y="2477852"/>
            <a:ext cx="7339264" cy="1018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44C7BA-6DFE-4C1F-B6D5-98AC3FE79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18" y="3751576"/>
            <a:ext cx="3232203" cy="258221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067062D-7A63-4FB9-A5D7-FA1DCDB4A965}"/>
              </a:ext>
            </a:extLst>
          </p:cNvPr>
          <p:cNvSpPr/>
          <p:nvPr/>
        </p:nvSpPr>
        <p:spPr>
          <a:xfrm>
            <a:off x="6359087" y="2782842"/>
            <a:ext cx="1946193" cy="543910"/>
          </a:xfrm>
          <a:prstGeom prst="rect">
            <a:avLst/>
          </a:prstGeom>
          <a:solidFill>
            <a:schemeClr val="accent2">
              <a:alpha val="158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46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Convex Cost Function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6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Setting the gradient to zero and solving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gets solution for min.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6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991" t="-22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00A0E66-1B25-4AD1-B4CF-80773D008864}"/>
              </a:ext>
            </a:extLst>
          </p:cNvPr>
          <p:cNvSpPr txBox="1"/>
          <p:nvPr/>
        </p:nvSpPr>
        <p:spPr>
          <a:xfrm>
            <a:off x="5638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B04BCB-455E-4EE2-AA8B-042E4582C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6" y="2477852"/>
            <a:ext cx="7339264" cy="10189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067062D-7A63-4FB9-A5D7-FA1DCDB4A965}"/>
              </a:ext>
            </a:extLst>
          </p:cNvPr>
          <p:cNvSpPr/>
          <p:nvPr/>
        </p:nvSpPr>
        <p:spPr>
          <a:xfrm>
            <a:off x="6359087" y="2782842"/>
            <a:ext cx="1946193" cy="543910"/>
          </a:xfrm>
          <a:prstGeom prst="rect">
            <a:avLst/>
          </a:prstGeom>
          <a:solidFill>
            <a:schemeClr val="accent2">
              <a:alpha val="158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3920F6-2BCE-475E-98A5-D82933E4D955}"/>
              </a:ext>
            </a:extLst>
          </p:cNvPr>
          <p:cNvCxnSpPr/>
          <p:nvPr/>
        </p:nvCxnSpPr>
        <p:spPr>
          <a:xfrm flipH="1" flipV="1">
            <a:off x="7693769" y="3326752"/>
            <a:ext cx="479376" cy="554597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C93D93-6B24-4DD4-987A-516126D693EA}"/>
                  </a:ext>
                </a:extLst>
              </p:cNvPr>
              <p:cNvSpPr txBox="1"/>
              <p:nvPr/>
            </p:nvSpPr>
            <p:spPr>
              <a:xfrm>
                <a:off x="8006095" y="3829332"/>
                <a:ext cx="26642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Set to zero and solve for </a:t>
                </a:r>
                <a14:m>
                  <m:oMath xmlns:m="http://schemas.openxmlformats.org/officeDocument/2006/math">
                    <m:r>
                      <a:rPr lang="en-US" sz="1800" i="1" kern="1200" dirty="0" smtClean="0">
                        <a:solidFill>
                          <a:srgbClr val="006971"/>
                        </a:solidFill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𝑤</m:t>
                    </m:r>
                  </m:oMath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C93D93-6B24-4DD4-987A-516126D69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095" y="3829332"/>
                <a:ext cx="2664255" cy="369332"/>
              </a:xfrm>
              <a:prstGeom prst="rect">
                <a:avLst/>
              </a:prstGeom>
              <a:blipFill>
                <a:blip r:embed="rId5"/>
                <a:stretch>
                  <a:fillRect l="-183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D11CF3E-9519-4302-A44B-F7DC63FB05E6}"/>
              </a:ext>
            </a:extLst>
          </p:cNvPr>
          <p:cNvGrpSpPr/>
          <p:nvPr/>
        </p:nvGrpSpPr>
        <p:grpSpPr>
          <a:xfrm>
            <a:off x="838200" y="3500632"/>
            <a:ext cx="5695950" cy="2946790"/>
            <a:chOff x="-140004" y="3122324"/>
            <a:chExt cx="7614918" cy="36916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6D6207F-3D05-4111-AAC5-F963111E7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2329" y="3122324"/>
              <a:ext cx="4778190" cy="3678525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7099F3E-496B-4627-B329-2C2D42B222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1424" y="5188743"/>
              <a:ext cx="1645023" cy="512018"/>
            </a:xfrm>
            <a:prstGeom prst="straightConnector1">
              <a:avLst/>
            </a:prstGeom>
            <a:noFill/>
            <a:ln w="25400" cap="flat" cmpd="sng" algn="ctr">
              <a:solidFill>
                <a:srgbClr val="BE0A2A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FA746E-D924-4375-9C3A-126BF95CA393}"/>
                    </a:ext>
                  </a:extLst>
                </p:cNvPr>
                <p:cNvSpPr txBox="1"/>
                <p:nvPr/>
              </p:nvSpPr>
              <p:spPr>
                <a:xfrm>
                  <a:off x="-140004" y="4384704"/>
                  <a:ext cx="1443318" cy="4626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𝑱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FA746E-D924-4375-9C3A-126BF95CA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0004" y="4384704"/>
                  <a:ext cx="1443318" cy="462684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B0B464-75D2-4CBE-9895-6D5B3794DDD3}"/>
                </a:ext>
              </a:extLst>
            </p:cNvPr>
            <p:cNvSpPr txBox="1"/>
            <p:nvPr/>
          </p:nvSpPr>
          <p:spPr>
            <a:xfrm>
              <a:off x="5000655" y="4961586"/>
              <a:ext cx="24742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FF0000"/>
                  </a:solidFill>
                  <a:ea typeface="MS PGothic" pitchFamily="34" charset="-128"/>
                  <a:cs typeface="+mn-cs"/>
                </a:rPr>
                <a:t>Global minimum</a:t>
              </a:r>
              <a:endParaRPr lang="en-US" sz="18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A8F165D-78C6-44E5-B2E0-162FB82FF8E9}"/>
                </a:ext>
              </a:extLst>
            </p:cNvPr>
            <p:cNvSpPr/>
            <p:nvPr/>
          </p:nvSpPr>
          <p:spPr>
            <a:xfrm>
              <a:off x="1990165" y="6436659"/>
              <a:ext cx="403411" cy="29583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25550A-8843-4ED5-BEBA-706D4181CBA4}"/>
                </a:ext>
              </a:extLst>
            </p:cNvPr>
            <p:cNvSpPr/>
            <p:nvPr/>
          </p:nvSpPr>
          <p:spPr>
            <a:xfrm>
              <a:off x="3942229" y="6518105"/>
              <a:ext cx="403411" cy="29583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09761E7-B856-4162-AB35-BA0696502A84}"/>
                    </a:ext>
                  </a:extLst>
                </p:cNvPr>
                <p:cNvSpPr txBox="1"/>
                <p:nvPr/>
              </p:nvSpPr>
              <p:spPr>
                <a:xfrm>
                  <a:off x="1586753" y="6050696"/>
                  <a:ext cx="4034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09761E7-B856-4162-AB35-BA0696502A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753" y="6050696"/>
                  <a:ext cx="403412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44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AFF08BB-5639-4F73-AB97-DC56958D27B2}"/>
                    </a:ext>
                  </a:extLst>
                </p:cNvPr>
                <p:cNvSpPr txBox="1"/>
                <p:nvPr/>
              </p:nvSpPr>
              <p:spPr>
                <a:xfrm>
                  <a:off x="4270141" y="6235362"/>
                  <a:ext cx="4034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AFF08BB-5639-4F73-AB97-DC56958D27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0141" y="6235362"/>
                  <a:ext cx="403412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46939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BCC8EF-A36A-4A5A-A9F6-FECB20596799}"/>
                  </a:ext>
                </a:extLst>
              </p:cNvPr>
              <p:cNvSpPr txBox="1"/>
              <p:nvPr/>
            </p:nvSpPr>
            <p:spPr>
              <a:xfrm>
                <a:off x="7239000" y="4272212"/>
                <a:ext cx="2474259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BCC8EF-A36A-4A5A-A9F6-FECB20596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4272212"/>
                <a:ext cx="2474259" cy="312586"/>
              </a:xfrm>
              <a:prstGeom prst="rect">
                <a:avLst/>
              </a:prstGeom>
              <a:blipFill>
                <a:blip r:embed="rId10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084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9735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B064BDA-187D-E51C-456D-E38C5EC00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8433AD8F-F42C-4038-AF54-9E232A07A7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Descent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184C7BC2-45C0-CD67-2240-642943901B0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Moving down the gradient.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negative gradient allows us to know how to 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184C7BC2-45C0-CD67-2240-642943901B0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1325563"/>
              </a:xfrm>
              <a:prstGeom prst="rect">
                <a:avLst/>
              </a:prstGeom>
              <a:blipFill>
                <a:blip r:embed="rId3"/>
                <a:stretch>
                  <a:fillRect l="-1031" t="-84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7F2C51-912E-B845-A885-9C40C4235FC5}"/>
                  </a:ext>
                </a:extLst>
              </p:cNvPr>
              <p:cNvSpPr txBox="1"/>
              <p:nvPr/>
            </p:nvSpPr>
            <p:spPr>
              <a:xfrm>
                <a:off x="7620000" y="3066112"/>
                <a:ext cx="4572000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= 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fPr>
                      <m:num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𝐽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(</m:t>
                        </m:r>
                        <m:r>
                          <a:rPr lang="en-US" sz="2800" b="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𝑤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)</m:t>
                        </m:r>
                      </m:num>
                      <m:den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b="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7F2C51-912E-B845-A885-9C40C4235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3066112"/>
                <a:ext cx="4572000" cy="725776"/>
              </a:xfrm>
              <a:prstGeom prst="rect">
                <a:avLst/>
              </a:prstGeom>
              <a:blipFill>
                <a:blip r:embed="rId4"/>
                <a:stretch>
                  <a:fillRect l="-831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BAECE5-E0B9-7E34-F607-4AF2F3F3F142}"/>
                  </a:ext>
                </a:extLst>
              </p:cNvPr>
              <p:cNvSpPr txBox="1"/>
              <p:nvPr/>
            </p:nvSpPr>
            <p:spPr>
              <a:xfrm>
                <a:off x="7374635" y="4130065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∇</m:t>
                      </m:r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BAECE5-E0B9-7E34-F607-4AF2F3F3F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635" y="4130065"/>
                <a:ext cx="4572000" cy="523220"/>
              </a:xfrm>
              <a:prstGeom prst="rect">
                <a:avLst/>
              </a:prstGeom>
              <a:blipFill>
                <a:blip r:embed="rId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9223A17E-87EE-513B-D8BC-F3F6B22C20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001"/>
          <a:stretch/>
        </p:blipFill>
        <p:spPr>
          <a:xfrm>
            <a:off x="1184903" y="2729551"/>
            <a:ext cx="4481516" cy="392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82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Descent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/>
                      <m:t>∇</m:t>
                    </m:r>
                    <m:r>
                      <a:rPr lang="en-US" dirty="0"/>
                      <m:t>𝐽</m:t>
                    </m:r>
                    <m:d>
                      <m:dPr>
                        <m:ctrlPr>
                          <a:rPr lang="en-US" dirty="0"/>
                        </m:ctrlPr>
                      </m:dPr>
                      <m:e>
                        <m:r>
                          <a:rPr lang="en-US" dirty="0"/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is negative or positive we need to keep updating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b="1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CE8964-5F38-3EE1-41E4-30CAD7DCEEF2}"/>
                  </a:ext>
                </a:extLst>
              </p:cNvPr>
              <p:cNvSpPr txBox="1"/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∇</m:t>
                      </m:r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CE8964-5F38-3EE1-41E4-30CAD7DCE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blipFill>
                <a:blip r:embed="rId4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232B4A48-46EC-4EA6-2A24-D747C4571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0" y="3168437"/>
            <a:ext cx="4666594" cy="349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19224E-A1D2-89DC-3E5A-8FE76DF9E78E}"/>
                  </a:ext>
                </a:extLst>
              </p:cNvPr>
              <p:cNvSpPr txBox="1"/>
              <p:nvPr/>
            </p:nvSpPr>
            <p:spPr>
              <a:xfrm>
                <a:off x="5118125" y="4521368"/>
                <a:ext cx="635917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dk1"/>
                    </a:solidFill>
                    <a:ea typeface="Lato Light"/>
                    <a:cs typeface="Lato Light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0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0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is negative or positive we need to keep updating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19224E-A1D2-89DC-3E5A-8FE76DF9E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125" y="4521368"/>
                <a:ext cx="6359173" cy="400110"/>
              </a:xfrm>
              <a:prstGeom prst="rect">
                <a:avLst/>
              </a:prstGeom>
              <a:blipFill>
                <a:blip r:embed="rId6"/>
                <a:stretch>
                  <a:fillRect l="-1198" t="-9375" r="-139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009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D9696B6-E7BC-1A6E-2891-B6058F1A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4885C27D-2DE5-7E86-7A83-6296948276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Descent Algorithm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3C24C139-4933-6117-150E-964A3E42EF2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algorithm to 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3C24C139-4933-6117-150E-964A3E42EF2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40EC6E-9C41-378E-8FA2-BACCD827E710}"/>
                  </a:ext>
                </a:extLst>
              </p:cNvPr>
              <p:cNvSpPr txBox="1"/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+1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∇</m:t>
                      </m:r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40EC6E-9C41-378E-8FA2-BACCD827E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blipFill>
                <a:blip r:embed="rId4"/>
                <a:stretch>
                  <a:fillRect l="-277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89BEE6-62A4-202E-ED2D-A9F3B3A612A6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1263838" y="3110513"/>
            <a:ext cx="15654" cy="1241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BEE8D-971A-A7A1-D6C7-716E8AD9E2F6}"/>
                  </a:ext>
                </a:extLst>
              </p:cNvPr>
              <p:cNvSpPr txBox="1"/>
              <p:nvPr/>
            </p:nvSpPr>
            <p:spPr>
              <a:xfrm>
                <a:off x="540998" y="4352091"/>
                <a:ext cx="147698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at next step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BEE8D-971A-A7A1-D6C7-716E8AD9E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98" y="4352091"/>
                <a:ext cx="1476988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B71DF-9F23-252C-0447-0FAAFC459167}"/>
                  </a:ext>
                </a:extLst>
              </p:cNvPr>
              <p:cNvSpPr txBox="1"/>
              <p:nvPr/>
            </p:nvSpPr>
            <p:spPr>
              <a:xfrm>
                <a:off x="1833356" y="4352090"/>
                <a:ext cx="173469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at current step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B71DF-9F23-252C-0447-0FAAFC459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56" y="4352090"/>
                <a:ext cx="1734699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B9A606-8D63-85A7-9B14-902CD57653C5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2414721" y="3110513"/>
            <a:ext cx="285985" cy="1241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B1BAD6-FB74-9E44-2257-5B32F623EB6B}"/>
              </a:ext>
            </a:extLst>
          </p:cNvPr>
          <p:cNvCxnSpPr>
            <a:cxnSpLocks/>
          </p:cNvCxnSpPr>
          <p:nvPr/>
        </p:nvCxnSpPr>
        <p:spPr>
          <a:xfrm flipH="1" flipV="1">
            <a:off x="3252537" y="3062638"/>
            <a:ext cx="888539" cy="131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6367A4-C169-638B-5D85-EB40FDFD12BB}"/>
              </a:ext>
            </a:extLst>
          </p:cNvPr>
          <p:cNvSpPr txBox="1"/>
          <p:nvPr/>
        </p:nvSpPr>
        <p:spPr>
          <a:xfrm>
            <a:off x="3565492" y="4352089"/>
            <a:ext cx="173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02E929-5875-3D72-CADD-5CFD6A2DFF32}"/>
              </a:ext>
            </a:extLst>
          </p:cNvPr>
          <p:cNvSpPr txBox="1"/>
          <p:nvPr/>
        </p:nvSpPr>
        <p:spPr>
          <a:xfrm>
            <a:off x="4858380" y="4352088"/>
            <a:ext cx="173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gradient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FC653E-B175-27AB-4503-17CAD00A1C40}"/>
              </a:ext>
            </a:extLst>
          </p:cNvPr>
          <p:cNvCxnSpPr>
            <a:cxnSpLocks/>
          </p:cNvCxnSpPr>
          <p:nvPr/>
        </p:nvCxnSpPr>
        <p:spPr>
          <a:xfrm flipH="1" flipV="1">
            <a:off x="3785212" y="3074931"/>
            <a:ext cx="1514979" cy="1300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Sextic equation - Wikipedia">
            <a:extLst>
              <a:ext uri="{FF2B5EF4-FFF2-40B4-BE49-F238E27FC236}">
                <a16:creationId xmlns:a16="http://schemas.microsoft.com/office/drawing/2014/main" id="{B8EC1EEC-13E9-8A10-D35D-C949107D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791" y="2396527"/>
            <a:ext cx="4337646" cy="433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70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4874B99-B401-D4CB-305A-C2EF2680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46C0E4B-3FDC-337F-59A4-AD6A18930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Descent Algorithm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3848D7D3-AAF6-197C-6638-3833AEA1BEF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algorithm to 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3848D7D3-AAF6-197C-6638-3833AEA1BEF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312519-56FC-46E0-7783-2FA4AB90D7B5}"/>
                  </a:ext>
                </a:extLst>
              </p:cNvPr>
              <p:cNvSpPr txBox="1"/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+1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∇</m:t>
                      </m:r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312519-56FC-46E0-7783-2FA4AB90D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blipFill>
                <a:blip r:embed="rId4"/>
                <a:stretch>
                  <a:fillRect l="-277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5971A6B-936F-CE6A-B464-8B6AF5D5B567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1263838" y="3110513"/>
            <a:ext cx="15654" cy="1241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DAEBAE-D3F3-8B29-1214-E3088618F139}"/>
                  </a:ext>
                </a:extLst>
              </p:cNvPr>
              <p:cNvSpPr txBox="1"/>
              <p:nvPr/>
            </p:nvSpPr>
            <p:spPr>
              <a:xfrm>
                <a:off x="540998" y="4352091"/>
                <a:ext cx="147698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at next step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DAEBAE-D3F3-8B29-1214-E3088618F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98" y="4352091"/>
                <a:ext cx="1476988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F21ABF-8C01-2912-3F67-80738E1117EE}"/>
                  </a:ext>
                </a:extLst>
              </p:cNvPr>
              <p:cNvSpPr txBox="1"/>
              <p:nvPr/>
            </p:nvSpPr>
            <p:spPr>
              <a:xfrm>
                <a:off x="1833356" y="4352090"/>
                <a:ext cx="173469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at current step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F21ABF-8C01-2912-3F67-80738E111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56" y="4352090"/>
                <a:ext cx="1734699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3C64C2-08A8-3786-184D-5F6BE595CC77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2414721" y="3110513"/>
            <a:ext cx="285985" cy="1241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37D1F0-D930-512A-D1B3-3FABB476E755}"/>
              </a:ext>
            </a:extLst>
          </p:cNvPr>
          <p:cNvCxnSpPr>
            <a:cxnSpLocks/>
          </p:cNvCxnSpPr>
          <p:nvPr/>
        </p:nvCxnSpPr>
        <p:spPr>
          <a:xfrm flipH="1" flipV="1">
            <a:off x="3252537" y="3062638"/>
            <a:ext cx="888539" cy="131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B99226-7592-C0DC-5525-32AE092FC22F}"/>
              </a:ext>
            </a:extLst>
          </p:cNvPr>
          <p:cNvSpPr txBox="1"/>
          <p:nvPr/>
        </p:nvSpPr>
        <p:spPr>
          <a:xfrm>
            <a:off x="3565492" y="4352089"/>
            <a:ext cx="173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C3244-2D0B-4DA3-8A3B-CCFE06C7C34E}"/>
              </a:ext>
            </a:extLst>
          </p:cNvPr>
          <p:cNvSpPr txBox="1"/>
          <p:nvPr/>
        </p:nvSpPr>
        <p:spPr>
          <a:xfrm>
            <a:off x="4858380" y="4352088"/>
            <a:ext cx="173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gradient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02953A-8F2F-64B6-042D-19526741C48A}"/>
              </a:ext>
            </a:extLst>
          </p:cNvPr>
          <p:cNvCxnSpPr>
            <a:cxnSpLocks/>
          </p:cNvCxnSpPr>
          <p:nvPr/>
        </p:nvCxnSpPr>
        <p:spPr>
          <a:xfrm flipH="1" flipV="1">
            <a:off x="3785212" y="3074931"/>
            <a:ext cx="1514979" cy="1300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BE3A3C9-A5FD-74D4-A174-F04871311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5841" y="2346814"/>
            <a:ext cx="5102729" cy="38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9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17323FD-F217-AC56-38CD-B0EB18C48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598659A-3E0F-0FA5-1C76-223B0F5BF9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Descent Algorithm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821E51B-BBAA-90FA-5FE0-423D8BE9AC17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algorithm to 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821E51B-BBAA-90FA-5FE0-423D8BE9AC1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BCEF0E-49C7-CE1F-9687-D0A8E4D3DD77}"/>
                  </a:ext>
                </a:extLst>
              </p:cNvPr>
              <p:cNvSpPr txBox="1"/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+1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∇</m:t>
                      </m:r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BCEF0E-49C7-CE1F-9687-D0A8E4D3D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blipFill>
                <a:blip r:embed="rId4"/>
                <a:stretch>
                  <a:fillRect l="-277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A23B9EA-E80B-6AE9-A5AE-D3CF9778D92E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1263838" y="3110513"/>
            <a:ext cx="15654" cy="1241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2833E9-B666-A333-9C4F-77B45306B95F}"/>
                  </a:ext>
                </a:extLst>
              </p:cNvPr>
              <p:cNvSpPr txBox="1"/>
              <p:nvPr/>
            </p:nvSpPr>
            <p:spPr>
              <a:xfrm>
                <a:off x="540998" y="4352091"/>
                <a:ext cx="147698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at next step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2833E9-B666-A333-9C4F-77B45306B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98" y="4352091"/>
                <a:ext cx="1476988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2588BC-B197-EE6B-9F27-55B857354FEA}"/>
                  </a:ext>
                </a:extLst>
              </p:cNvPr>
              <p:cNvSpPr txBox="1"/>
              <p:nvPr/>
            </p:nvSpPr>
            <p:spPr>
              <a:xfrm>
                <a:off x="1833356" y="4352090"/>
                <a:ext cx="173469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at current step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2588BC-B197-EE6B-9F27-55B857354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56" y="4352090"/>
                <a:ext cx="1734699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A1118D-40E0-0AA1-9FC4-864C458D7F9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2414721" y="3110513"/>
            <a:ext cx="285985" cy="1241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C86381-49E4-3153-C7EE-09F340ACF6E5}"/>
              </a:ext>
            </a:extLst>
          </p:cNvPr>
          <p:cNvCxnSpPr>
            <a:cxnSpLocks/>
          </p:cNvCxnSpPr>
          <p:nvPr/>
        </p:nvCxnSpPr>
        <p:spPr>
          <a:xfrm flipH="1" flipV="1">
            <a:off x="3252537" y="3062638"/>
            <a:ext cx="888539" cy="131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B2287C9-B939-078F-38E3-C67E86E135FC}"/>
              </a:ext>
            </a:extLst>
          </p:cNvPr>
          <p:cNvSpPr txBox="1"/>
          <p:nvPr/>
        </p:nvSpPr>
        <p:spPr>
          <a:xfrm>
            <a:off x="3565492" y="4352089"/>
            <a:ext cx="173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210A57-EE73-E791-EC1E-1236914DFC74}"/>
              </a:ext>
            </a:extLst>
          </p:cNvPr>
          <p:cNvSpPr txBox="1"/>
          <p:nvPr/>
        </p:nvSpPr>
        <p:spPr>
          <a:xfrm>
            <a:off x="4858380" y="4352088"/>
            <a:ext cx="173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gradient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64D1FD-5F29-8E48-F6F2-60F8DA760BC0}"/>
              </a:ext>
            </a:extLst>
          </p:cNvPr>
          <p:cNvCxnSpPr>
            <a:cxnSpLocks/>
          </p:cNvCxnSpPr>
          <p:nvPr/>
        </p:nvCxnSpPr>
        <p:spPr>
          <a:xfrm flipH="1" flipV="1">
            <a:off x="3785212" y="3074931"/>
            <a:ext cx="1514979" cy="1300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B5E4909-0468-41B3-F4A7-E0E843072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5729" y="2136461"/>
            <a:ext cx="6047126" cy="316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9333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18271</TotalTime>
  <Words>1717</Words>
  <Application>Microsoft Macintosh PowerPoint</Application>
  <PresentationFormat>Widescreen</PresentationFormat>
  <Paragraphs>585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Cambria Math</vt:lpstr>
      <vt:lpstr>Calibri</vt:lpstr>
      <vt:lpstr>Roboto Slab</vt:lpstr>
      <vt:lpstr>Lato Light</vt:lpstr>
      <vt:lpstr>Wingdings</vt:lpstr>
      <vt:lpstr>Arial</vt:lpstr>
      <vt:lpstr>MS PGothic</vt:lpstr>
      <vt:lpstr>Lato</vt:lpstr>
      <vt:lpstr>Office Theme</vt:lpstr>
      <vt:lpstr>Module 1</vt:lpstr>
      <vt:lpstr>The Gradient Descent Algorithm</vt:lpstr>
      <vt:lpstr>Gradient Descent</vt:lpstr>
      <vt:lpstr>Gradient Descent</vt:lpstr>
      <vt:lpstr>Gradient Descent</vt:lpstr>
      <vt:lpstr>Gradient Descent</vt:lpstr>
      <vt:lpstr>Gradient Descent Algorithm</vt:lpstr>
      <vt:lpstr>Gradient Descent Algorithm</vt:lpstr>
      <vt:lpstr>Gradient Descent Algorithm</vt:lpstr>
      <vt:lpstr>Algorithm Main Steps</vt:lpstr>
      <vt:lpstr>Elements of the GDA</vt:lpstr>
      <vt:lpstr>Initializing w</vt:lpstr>
      <vt:lpstr>Learning Rate - α</vt:lpstr>
      <vt:lpstr>Gradients ∇J(w) Can be Zero at:</vt:lpstr>
      <vt:lpstr>Number of Iterations:</vt:lpstr>
      <vt:lpstr>Python</vt:lpstr>
      <vt:lpstr>Example: Convex</vt:lpstr>
      <vt:lpstr>Example: Convex</vt:lpstr>
      <vt:lpstr>Python</vt:lpstr>
      <vt:lpstr>Example: Non-Convex</vt:lpstr>
      <vt:lpstr>Python</vt:lpstr>
      <vt:lpstr>Gradient Descent for Regression </vt:lpstr>
      <vt:lpstr>Python</vt:lpstr>
      <vt:lpstr>Optimizers:</vt:lpstr>
      <vt:lpstr>Batch Gradient Descent</vt:lpstr>
      <vt:lpstr>Batch Gradient Descent</vt:lpstr>
      <vt:lpstr>Batch Gradient Descent</vt:lpstr>
      <vt:lpstr>Batch Gradient Descent</vt:lpstr>
      <vt:lpstr>Batch Gradient Descent</vt:lpstr>
      <vt:lpstr>Stochastic Gradient Descent (SGD)</vt:lpstr>
      <vt:lpstr>Momentum</vt:lpstr>
      <vt:lpstr>Adam Optimizer</vt:lpstr>
      <vt:lpstr>Python</vt:lpstr>
      <vt:lpstr>Gradient Descent in LR</vt:lpstr>
      <vt:lpstr>Example: Convex Cost Function</vt:lpstr>
      <vt:lpstr>Example: Convex Cost Function</vt:lpstr>
      <vt:lpstr>Example: Convex Cost Function</vt:lpstr>
      <vt:lpstr>Example: Convex Cost Function</vt:lpstr>
      <vt:lpstr>Example: Convex Cost Function</vt:lpstr>
      <vt:lpstr>Example: Convex Cost Function</vt:lpstr>
      <vt:lpstr>Example: Convex Cost Function</vt:lpstr>
      <vt:lpstr>Example: Convex Cost Function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163</cp:revision>
  <dcterms:modified xsi:type="dcterms:W3CDTF">2025-02-16T20:27:35Z</dcterms:modified>
</cp:coreProperties>
</file>